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22"/>
  </p:notesMasterIdLst>
  <p:handoutMasterIdLst>
    <p:handoutMasterId r:id="rId23"/>
  </p:handoutMasterIdLst>
  <p:sldIdLst>
    <p:sldId id="274" r:id="rId3"/>
    <p:sldId id="326" r:id="rId4"/>
    <p:sldId id="327" r:id="rId5"/>
    <p:sldId id="311" r:id="rId6"/>
    <p:sldId id="332" r:id="rId7"/>
    <p:sldId id="277" r:id="rId8"/>
    <p:sldId id="334" r:id="rId9"/>
    <p:sldId id="330" r:id="rId10"/>
    <p:sldId id="337" r:id="rId11"/>
    <p:sldId id="331" r:id="rId12"/>
    <p:sldId id="278" r:id="rId13"/>
    <p:sldId id="319" r:id="rId14"/>
    <p:sldId id="304" r:id="rId15"/>
    <p:sldId id="328" r:id="rId16"/>
    <p:sldId id="336" r:id="rId17"/>
    <p:sldId id="325" r:id="rId18"/>
    <p:sldId id="338" r:id="rId19"/>
    <p:sldId id="295" r:id="rId20"/>
    <p:sldId id="298" r:id="rId21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CCECFF"/>
    <a:srgbClr val="33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49" autoAdjust="0"/>
    <p:restoredTop sz="94743" autoAdjust="0"/>
  </p:normalViewPr>
  <p:slideViewPr>
    <p:cSldViewPr>
      <p:cViewPr varScale="1">
        <p:scale>
          <a:sx n="110" d="100"/>
          <a:sy n="110" d="100"/>
        </p:scale>
        <p:origin x="126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2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CB3D7-DC16-4BB7-B95A-2E49F8910D22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179C0-3822-479E-8D50-A4C1D79D093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645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2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9898B-C0BD-476C-A63B-927B343B8CB4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F08F8-0155-47D1-8211-481916F4C8C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458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Upload translations</a:t>
            </a:r>
          </a:p>
          <a:p>
            <a:r>
              <a:rPr lang="en-GB" dirty="0" smtClean="0"/>
              <a:t>Subscription notifications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08F8-0155-47D1-8211-481916F4C8C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877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Upload translations</a:t>
            </a:r>
          </a:p>
          <a:p>
            <a:r>
              <a:rPr lang="en-GB" dirty="0" smtClean="0"/>
              <a:t>Subscription notifications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08F8-0155-47D1-8211-481916F4C8C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877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7DBA21B-347B-4002-9885-1AD9E25C9692}" type="datetime4">
              <a:rPr lang="en-GB" altLang="en-US" smtClean="0"/>
              <a:pPr>
                <a:defRPr/>
              </a:pPr>
              <a:t>13 June 2017</a:t>
            </a:fld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50D597-1A28-4A0A-BEB4-95088A8E12C8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71044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81AB85D-4001-478C-A62E-E41467CBAFE1}" type="datetime4">
              <a:rPr lang="en-GB" altLang="en-US" smtClean="0"/>
              <a:pPr>
                <a:defRPr/>
              </a:pPr>
              <a:t>13 June 2017</a:t>
            </a:fld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A2AA64-9F91-4881-9254-8B35DAD492A5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774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5"/>
          <p:cNvSpPr>
            <a:spLocks noChangeArrowheads="1"/>
          </p:cNvSpPr>
          <p:nvPr userDrawn="1"/>
        </p:nvSpPr>
        <p:spPr bwMode="auto">
          <a:xfrm>
            <a:off x="0" y="-1"/>
            <a:ext cx="9144000" cy="23856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900" dirty="0">
              <a:solidFill>
                <a:srgbClr val="000000"/>
              </a:solidFill>
            </a:endParaRPr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58775" y="3192000"/>
            <a:ext cx="5399088" cy="1248000"/>
          </a:xfrm>
        </p:spPr>
        <p:txBody>
          <a:bodyPr anchor="b"/>
          <a:lstStyle>
            <a:lvl1pPr>
              <a:lnSpc>
                <a:spcPts val="2464"/>
              </a:lnSpc>
              <a:defRPr sz="2200"/>
            </a:lvl1pPr>
          </a:lstStyle>
          <a:p>
            <a:pPr lvl="0"/>
            <a:r>
              <a:rPr lang="en-GB" altLang="en-US" noProof="0" smtClean="0"/>
              <a:t>Click to add title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58775" y="4728009"/>
            <a:ext cx="5399088" cy="52520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9470404" rtl="0" eaLnBrk="1" fontAlgn="base" latinLnBrk="0" hangingPunct="1">
              <a:lnSpc>
                <a:spcPts val="1408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470404" rtl="0" eaLnBrk="1" fontAlgn="base" latinLnBrk="0" hangingPunct="1">
              <a:lnSpc>
                <a:spcPts val="1408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GB" altLang="en-US" noProof="0" smtClean="0"/>
              <a:t>Click to add subtitle [optional]</a:t>
            </a:r>
          </a:p>
        </p:txBody>
      </p:sp>
      <p:sp>
        <p:nvSpPr>
          <p:cNvPr id="374788" name="Line 4"/>
          <p:cNvSpPr>
            <a:spLocks noChangeShapeType="1"/>
          </p:cNvSpPr>
          <p:nvPr/>
        </p:nvSpPr>
        <p:spPr bwMode="auto">
          <a:xfrm>
            <a:off x="358775" y="4584000"/>
            <a:ext cx="53990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275" tIns="53638" rIns="107275" bIns="53638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900" dirty="0">
              <a:solidFill>
                <a:srgbClr val="000000"/>
              </a:solidFill>
            </a:endParaRPr>
          </a:p>
        </p:txBody>
      </p:sp>
      <p:sp>
        <p:nvSpPr>
          <p:cNvPr id="374791" name="Line 7"/>
          <p:cNvSpPr>
            <a:spLocks noChangeShapeType="1"/>
          </p:cNvSpPr>
          <p:nvPr/>
        </p:nvSpPr>
        <p:spPr bwMode="auto">
          <a:xfrm>
            <a:off x="0" y="2386014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900" dirty="0">
              <a:solidFill>
                <a:srgbClr val="000000"/>
              </a:solidFill>
            </a:endParaRPr>
          </a:p>
        </p:txBody>
      </p:sp>
      <p:sp>
        <p:nvSpPr>
          <p:cNvPr id="374797" name="Text Box 13"/>
          <p:cNvSpPr txBox="1">
            <a:spLocks noChangeArrowheads="1"/>
          </p:cNvSpPr>
          <p:nvPr/>
        </p:nvSpPr>
        <p:spPr bwMode="auto">
          <a:xfrm>
            <a:off x="6770344" y="6415147"/>
            <a:ext cx="1662113" cy="9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500" dirty="0">
                <a:solidFill>
                  <a:srgbClr val="000000"/>
                </a:solidFill>
              </a:rPr>
              <a:t>An agency of the European Union</a:t>
            </a:r>
          </a:p>
        </p:txBody>
      </p:sp>
      <p:sp>
        <p:nvSpPr>
          <p:cNvPr id="374800" name="Line 16"/>
          <p:cNvSpPr>
            <a:spLocks noChangeShapeType="1"/>
          </p:cNvSpPr>
          <p:nvPr/>
        </p:nvSpPr>
        <p:spPr bwMode="auto">
          <a:xfrm>
            <a:off x="0" y="6732590"/>
            <a:ext cx="9144000" cy="1586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275" tIns="53638" rIns="107275" bIns="53638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900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3" t="17419" r="7056" b="17543"/>
          <a:stretch/>
        </p:blipFill>
        <p:spPr>
          <a:xfrm>
            <a:off x="5724000" y="528000"/>
            <a:ext cx="3060000" cy="1100800"/>
          </a:xfrm>
          <a:prstGeom prst="rect">
            <a:avLst/>
          </a:prstGeom>
        </p:spPr>
      </p:pic>
      <p:pic>
        <p:nvPicPr>
          <p:cNvPr id="13" name="Picture 15" descr="EU flag fpr PowerPoint presentations (RGB) (300 ppi)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400" y="6230400"/>
            <a:ext cx="309024" cy="27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5"/>
          <p:cNvSpPr>
            <a:spLocks noChangeArrowheads="1"/>
          </p:cNvSpPr>
          <p:nvPr userDrawn="1"/>
        </p:nvSpPr>
        <p:spPr bwMode="auto">
          <a:xfrm>
            <a:off x="0" y="6734400"/>
            <a:ext cx="9144000" cy="1248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900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58775" y="5349215"/>
            <a:ext cx="5399088" cy="288032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300"/>
            </a:lvl1pPr>
          </a:lstStyle>
          <a:p>
            <a:r>
              <a:rPr lang="en-GB" altLang="en-US" kern="0" smtClean="0"/>
              <a:t>Event title [optional]</a:t>
            </a:r>
          </a:p>
        </p:txBody>
      </p:sp>
    </p:spTree>
    <p:extLst>
      <p:ext uri="{BB962C8B-B14F-4D97-AF65-F5344CB8AC3E}">
        <p14:creationId xmlns:p14="http://schemas.microsoft.com/office/powerpoint/2010/main" val="3858592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238601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en-US" smtClean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58775" y="4965700"/>
            <a:ext cx="53990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0" y="2386013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6732588"/>
            <a:ext cx="9144000" cy="125412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en-US" smtClean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670675" y="6423025"/>
            <a:ext cx="1662113" cy="9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sz="600" smtClean="0">
                <a:solidFill>
                  <a:prstClr val="black"/>
                </a:solidFill>
              </a:rPr>
              <a:t>An agency of the European Union</a:t>
            </a:r>
          </a:p>
        </p:txBody>
      </p:sp>
      <p:pic>
        <p:nvPicPr>
          <p:cNvPr id="9" name="Picture 14" descr="emea_strap_cmyk_rev_en_std_cent_Power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38" y="511175"/>
            <a:ext cx="40513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 descr="EU flag fpr PowerPoint presentations (RGB) (300 ppi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888" y="6224588"/>
            <a:ext cx="4111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0" y="6732588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3189288"/>
            <a:ext cx="5399088" cy="1666875"/>
          </a:xfrm>
        </p:spPr>
        <p:txBody>
          <a:bodyPr anchor="b"/>
          <a:lstStyle>
            <a:lvl1pPr>
              <a:lnSpc>
                <a:spcPts val="2900"/>
              </a:lnSpc>
              <a:defRPr sz="25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5078413"/>
            <a:ext cx="5399088" cy="7715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1600"/>
              </a:lnSpc>
              <a:spcAft>
                <a:spcPct val="0"/>
              </a:spcAft>
              <a:defRPr sz="1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99855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prstClr val="black"/>
                </a:solidFill>
              </a:rPr>
              <a:t>Presentation title (to edit, click View &gt; Header and Footer)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BE626-858D-475B-9554-25350E2D1EDC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E1BA8-410B-408D-B3B9-EE12DF5ADF31}" type="datetime4">
              <a:rPr lang="en-GB" altLang="en-US">
                <a:solidFill>
                  <a:prstClr val="black"/>
                </a:solidFill>
              </a:rPr>
              <a:pPr>
                <a:defRPr/>
              </a:pPr>
              <a:t>13 June 2017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539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prstClr val="black"/>
                </a:solidFill>
              </a:rPr>
              <a:t>Presentation title (to edit, click View &gt; Header and Footer)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B7121-C177-441A-9448-1F40D0A003C4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89A24-FB58-4802-84DE-35500EFBFCB3}" type="datetime4">
              <a:rPr lang="en-GB" altLang="en-US">
                <a:solidFill>
                  <a:prstClr val="black"/>
                </a:solidFill>
              </a:rPr>
              <a:pPr>
                <a:defRPr/>
              </a:pPr>
              <a:t>13 June 2017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924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2159000"/>
            <a:ext cx="4151313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2159000"/>
            <a:ext cx="41529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prstClr val="black"/>
                </a:solidFill>
              </a:rPr>
              <a:t>Presentation title (to edit, click View &gt; Header and Footer)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72EA6-F260-4FE1-BB8B-062B6F51003D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B09ED-CB1A-435D-A681-2944475004CE}" type="datetime4">
              <a:rPr lang="en-GB" altLang="en-US">
                <a:solidFill>
                  <a:prstClr val="black"/>
                </a:solidFill>
              </a:rPr>
              <a:pPr>
                <a:defRPr/>
              </a:pPr>
              <a:t>13 June 2017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84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prstClr val="black"/>
                </a:solidFill>
              </a:rPr>
              <a:t>Presentation title (to edit, click View &gt; Header and Footer)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37BCF-08DE-4EF9-B2C6-67A5ABFCB13A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8D41C-5438-4BC6-8CA2-F40C91BB7275}" type="datetime4">
              <a:rPr lang="en-GB" altLang="en-US">
                <a:solidFill>
                  <a:prstClr val="black"/>
                </a:solidFill>
              </a:rPr>
              <a:pPr>
                <a:defRPr/>
              </a:pPr>
              <a:t>13 June 2017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236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prstClr val="black"/>
                </a:solidFill>
              </a:rPr>
              <a:t>Presentation title (to edit, click View &gt; Header and Footer)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335D8-D079-4B48-9DD5-7458838F35CF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5EAF4-6521-40AF-A726-DE330D2B99BF}" type="datetime4">
              <a:rPr lang="en-GB" altLang="en-US">
                <a:solidFill>
                  <a:prstClr val="black"/>
                </a:solidFill>
              </a:rPr>
              <a:pPr>
                <a:defRPr/>
              </a:pPr>
              <a:t>13 June 2017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18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prstClr val="black"/>
                </a:solidFill>
              </a:rPr>
              <a:t>Presentation title (to edit, click View &gt; Header and Footer)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3C5C1-FDA2-446E-9085-E9D2F3D0ACA2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5DD43-466D-4B8E-A1C3-9D085DB59670}" type="datetime4">
              <a:rPr lang="en-GB" altLang="en-US">
                <a:solidFill>
                  <a:prstClr val="black"/>
                </a:solidFill>
              </a:rPr>
              <a:pPr>
                <a:defRPr/>
              </a:pPr>
              <a:t>13 June 2017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46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prstClr val="black"/>
                </a:solidFill>
              </a:rPr>
              <a:t>Presentation title (to edit, click View &gt; Header and Footer)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A89EC-4C22-497A-A7AD-AA98BC9E2B8B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0133A-95E3-4F73-8873-C51B3F054697}" type="datetime4">
              <a:rPr lang="en-GB" altLang="en-US">
                <a:solidFill>
                  <a:prstClr val="black"/>
                </a:solidFill>
              </a:rPr>
              <a:pPr>
                <a:defRPr/>
              </a:pPr>
              <a:t>13 June 2017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371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prstClr val="black"/>
                </a:solidFill>
              </a:rPr>
              <a:t>Presentation title (to edit, click View &gt; Header and Footer)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35A6A-4A5D-470D-B57C-9C753FE84790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74E85-423D-42AC-B3F4-86F496058330}" type="datetime4">
              <a:rPr lang="en-GB" altLang="en-US">
                <a:solidFill>
                  <a:prstClr val="black"/>
                </a:solidFill>
              </a:rPr>
              <a:pPr>
                <a:defRPr/>
              </a:pPr>
              <a:t>13 June 2017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245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prstClr val="black"/>
                </a:solidFill>
              </a:rPr>
              <a:t>Presentation title (to edit, click View &gt; Header and Footer)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94A62-38CE-46B4-B409-E6CE1BC127CA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F5B06-810F-4AEB-88B2-1C8AF74304B8}" type="datetime4">
              <a:rPr lang="en-GB" altLang="en-US">
                <a:solidFill>
                  <a:prstClr val="black"/>
                </a:solidFill>
              </a:rPr>
              <a:pPr>
                <a:defRPr/>
              </a:pPr>
              <a:t>13 June 2017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08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500" b="0" baseline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2159001"/>
            <a:ext cx="4118400" cy="3959225"/>
          </a:xfrm>
        </p:spPr>
        <p:txBody>
          <a:bodyPr/>
          <a:lstStyle>
            <a:lvl1pPr marL="0" marR="0" indent="0" algn="l" defTabSz="9470404" rtl="0" eaLnBrk="1" fontAlgn="base" latinLnBrk="0" hangingPunct="1">
              <a:lnSpc>
                <a:spcPts val="2464"/>
              </a:lnSpc>
              <a:spcBef>
                <a:spcPct val="0"/>
              </a:spcBef>
              <a:spcAft>
                <a:spcPts val="1056"/>
              </a:spcAft>
              <a:buClr>
                <a:srgbClr val="000000"/>
              </a:buClr>
              <a:buSzTx/>
              <a:buFontTx/>
              <a:buNone/>
              <a:tabLst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marL="0" marR="0" lvl="0" indent="0" algn="l" defTabSz="9470404" rtl="0" eaLnBrk="1" fontAlgn="base" latinLnBrk="0" hangingPunct="1">
              <a:lnSpc>
                <a:spcPts val="2464"/>
              </a:lnSpc>
              <a:spcBef>
                <a:spcPct val="0"/>
              </a:spcBef>
              <a:spcAft>
                <a:spcPts val="1056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  <a:p>
            <a:pPr marL="0" marR="0" lvl="1" indent="0" algn="l" defTabSz="9470404" rtl="0" eaLnBrk="1" fontAlgn="base" latinLnBrk="0" hangingPunct="1">
              <a:lnSpc>
                <a:spcPts val="2464"/>
              </a:lnSpc>
              <a:spcBef>
                <a:spcPct val="0"/>
              </a:spcBef>
              <a:spcAft>
                <a:spcPts val="1056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US" smtClean="0"/>
              <a:t>Second level</a:t>
            </a:r>
          </a:p>
          <a:p>
            <a:pPr marL="0" marR="0" lvl="2" indent="0" algn="l" defTabSz="9470404" rtl="0" eaLnBrk="1" fontAlgn="base" latinLnBrk="0" hangingPunct="1">
              <a:lnSpc>
                <a:spcPts val="2464"/>
              </a:lnSpc>
              <a:spcBef>
                <a:spcPct val="0"/>
              </a:spcBef>
              <a:spcAft>
                <a:spcPts val="1056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US" smtClean="0"/>
              <a:t>Third level</a:t>
            </a:r>
          </a:p>
          <a:p>
            <a:pPr marL="0" marR="0" lvl="3" indent="0" algn="l" defTabSz="9470404" rtl="0" eaLnBrk="1" fontAlgn="base" latinLnBrk="0" hangingPunct="1">
              <a:lnSpc>
                <a:spcPts val="2464"/>
              </a:lnSpc>
              <a:spcBef>
                <a:spcPct val="0"/>
              </a:spcBef>
              <a:spcAft>
                <a:spcPts val="1056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US" smtClean="0"/>
              <a:t>Fourth level</a:t>
            </a:r>
          </a:p>
          <a:p>
            <a:pPr marL="0" marR="0" lvl="4" indent="0" algn="l" defTabSz="9470404" rtl="0" eaLnBrk="1" fontAlgn="base" latinLnBrk="0" hangingPunct="1">
              <a:lnSpc>
                <a:spcPts val="2464"/>
              </a:lnSpc>
              <a:spcBef>
                <a:spcPct val="0"/>
              </a:spcBef>
              <a:spcAft>
                <a:spcPts val="1056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 smtClean="0">
                <a:solidFill>
                  <a:srgbClr val="000000"/>
                </a:solidFill>
              </a:rPr>
              <a:t>Presentation title (to edit, click Insert &gt; Header &amp; Footer)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1512B7-A4D3-45D6-AC99-9D6C4D21B5B0}" type="slidenum">
              <a:rPr lang="en-GB" altLang="en-US">
                <a:solidFill>
                  <a:srgbClr val="000000"/>
                </a:solidFill>
              </a:rPr>
              <a:pPr/>
              <a:t>‹Nr.›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2F2C062-E167-4E4B-BE9F-9B89680DBC9C}" type="datetime4">
              <a:rPr lang="en-GB" altLang="en-US" smtClean="0">
                <a:solidFill>
                  <a:srgbClr val="000000"/>
                </a:solidFill>
              </a:rPr>
              <a:pPr/>
              <a:t>13 June 2017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62000" y="2159001"/>
            <a:ext cx="4118400" cy="3959225"/>
          </a:xfrm>
        </p:spPr>
        <p:txBody>
          <a:bodyPr/>
          <a:lstStyle>
            <a:lvl1pPr marL="0" marR="0" indent="0" algn="l" defTabSz="9470404" rtl="0" eaLnBrk="1" fontAlgn="base" latinLnBrk="0" hangingPunct="1">
              <a:lnSpc>
                <a:spcPts val="2464"/>
              </a:lnSpc>
              <a:spcBef>
                <a:spcPct val="0"/>
              </a:spcBef>
              <a:spcAft>
                <a:spcPts val="1056"/>
              </a:spcAft>
              <a:buClr>
                <a:srgbClr val="000000"/>
              </a:buClr>
              <a:buSzTx/>
              <a:buFontTx/>
              <a:buNone/>
              <a:tabLst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marL="0" marR="0" lvl="0" indent="0" algn="l" defTabSz="9470404" rtl="0" eaLnBrk="1" fontAlgn="base" latinLnBrk="0" hangingPunct="1">
              <a:lnSpc>
                <a:spcPts val="2464"/>
              </a:lnSpc>
              <a:spcBef>
                <a:spcPct val="0"/>
              </a:spcBef>
              <a:spcAft>
                <a:spcPts val="1056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  <a:p>
            <a:pPr marL="0" marR="0" lvl="1" indent="0" algn="l" defTabSz="9470404" rtl="0" eaLnBrk="1" fontAlgn="base" latinLnBrk="0" hangingPunct="1">
              <a:lnSpc>
                <a:spcPts val="2464"/>
              </a:lnSpc>
              <a:spcBef>
                <a:spcPct val="0"/>
              </a:spcBef>
              <a:spcAft>
                <a:spcPts val="1056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US" smtClean="0"/>
              <a:t>Second level</a:t>
            </a:r>
          </a:p>
          <a:p>
            <a:pPr marL="0" marR="0" lvl="2" indent="0" algn="l" defTabSz="9470404" rtl="0" eaLnBrk="1" fontAlgn="base" latinLnBrk="0" hangingPunct="1">
              <a:lnSpc>
                <a:spcPts val="2464"/>
              </a:lnSpc>
              <a:spcBef>
                <a:spcPct val="0"/>
              </a:spcBef>
              <a:spcAft>
                <a:spcPts val="1056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US" smtClean="0"/>
              <a:t>Third level</a:t>
            </a:r>
          </a:p>
          <a:p>
            <a:pPr marL="0" marR="0" lvl="3" indent="0" algn="l" defTabSz="9470404" rtl="0" eaLnBrk="1" fontAlgn="base" latinLnBrk="0" hangingPunct="1">
              <a:lnSpc>
                <a:spcPts val="2464"/>
              </a:lnSpc>
              <a:spcBef>
                <a:spcPct val="0"/>
              </a:spcBef>
              <a:spcAft>
                <a:spcPts val="1056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US" smtClean="0"/>
              <a:t>Fourth level</a:t>
            </a:r>
          </a:p>
          <a:p>
            <a:pPr marL="0" marR="0" lvl="4" indent="0" algn="l" defTabSz="9470404" rtl="0" eaLnBrk="1" fontAlgn="base" latinLnBrk="0" hangingPunct="1">
              <a:lnSpc>
                <a:spcPts val="2464"/>
              </a:lnSpc>
              <a:spcBef>
                <a:spcPct val="0"/>
              </a:spcBef>
              <a:spcAft>
                <a:spcPts val="1056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362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1025525"/>
            <a:ext cx="2112963" cy="509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1025525"/>
            <a:ext cx="6191250" cy="509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>
                <a:solidFill>
                  <a:prstClr val="black"/>
                </a:solidFill>
              </a:rPr>
              <a:t>Presentation title (to edit, click View &gt; Header and Footer)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066FA-D178-47CF-ACF8-DD19ED70D391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85723-3131-4DD8-B82E-CD467B541003}" type="datetime4">
              <a:rPr lang="en-GB" altLang="en-US">
                <a:solidFill>
                  <a:prstClr val="black"/>
                </a:solidFill>
              </a:rPr>
              <a:pPr>
                <a:defRPr/>
              </a:pPr>
              <a:t>13 June 2017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01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rgbClr val="000000"/>
                </a:solidFill>
              </a:rPr>
              <a:t>Presentation title (to edit, click Insert &gt; Header &amp; Footer)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68437-DC6C-443C-8387-7F3DABA73C17}" type="slidenum">
              <a:rPr lang="en-GB" altLang="en-US" smtClean="0">
                <a:solidFill>
                  <a:srgbClr val="000000"/>
                </a:solidFill>
              </a:rPr>
              <a:pPr/>
              <a:t>‹Nr.›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1CC13E8-A41A-46CD-8351-C10FC6EEA2BC}" type="datetime4">
              <a:rPr lang="en-GB" altLang="en-US" smtClean="0">
                <a:solidFill>
                  <a:srgbClr val="000000"/>
                </a:solidFill>
              </a:rPr>
              <a:pPr/>
              <a:t>13 June 2017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Line 2"/>
          <p:cNvSpPr>
            <a:spLocks noChangeShapeType="1"/>
          </p:cNvSpPr>
          <p:nvPr userDrawn="1"/>
        </p:nvSpPr>
        <p:spPr bwMode="auto">
          <a:xfrm>
            <a:off x="358775" y="3778251"/>
            <a:ext cx="6120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275" tIns="53638" rIns="107275" bIns="53638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900" dirty="0">
              <a:solidFill>
                <a:srgbClr val="000000"/>
              </a:solidFill>
            </a:endParaRP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2661389"/>
            <a:ext cx="6120000" cy="1007531"/>
          </a:xfrm>
        </p:spPr>
        <p:txBody>
          <a:bodyPr anchor="b" anchorCtr="0"/>
          <a:lstStyle>
            <a:lvl1pPr>
              <a:lnSpc>
                <a:spcPts val="2815"/>
              </a:lnSpc>
              <a:spcAft>
                <a:spcPts val="0"/>
              </a:spcAft>
              <a:defRPr sz="2500" b="0">
                <a:solidFill>
                  <a:srgbClr val="003399"/>
                </a:solidFill>
              </a:defRPr>
            </a:lvl1pPr>
          </a:lstStyle>
          <a:p>
            <a:pPr lvl="0"/>
            <a:r>
              <a:rPr lang="en-US" smtClean="0"/>
              <a:t>Section title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60364" y="3909054"/>
            <a:ext cx="6119812" cy="2303364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smtClean="0"/>
              <a:t>Section subtitle or brief intro text.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83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add title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 smtClean="0">
                <a:solidFill>
                  <a:srgbClr val="000000"/>
                </a:solidFill>
              </a:rPr>
              <a:t>Presentation title (to edit, click Insert &gt; Header &amp; Footer)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57F717-FD23-493C-BA54-F5AB575BDEC9}" type="slidenum">
              <a:rPr lang="en-GB" altLang="en-US">
                <a:solidFill>
                  <a:srgbClr val="000000"/>
                </a:solidFill>
              </a:rPr>
              <a:pPr/>
              <a:t>‹Nr.›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7344000" y="6405564"/>
            <a:ext cx="1440000" cy="241300"/>
          </a:xfrm>
        </p:spPr>
        <p:txBody>
          <a:bodyPr/>
          <a:lstStyle>
            <a:lvl1pPr>
              <a:defRPr/>
            </a:lvl1pPr>
          </a:lstStyle>
          <a:p>
            <a:fld id="{B1263A05-783B-42EA-8A02-C6B275CDB103}" type="datetime4">
              <a:rPr lang="en-GB" altLang="en-US" smtClean="0">
                <a:solidFill>
                  <a:srgbClr val="000000"/>
                </a:solidFill>
              </a:rPr>
              <a:pPr/>
              <a:t>13 June 2017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0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add title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2159001"/>
            <a:ext cx="4118400" cy="39592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9" y="2159001"/>
            <a:ext cx="4117975" cy="39592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 smtClean="0">
                <a:solidFill>
                  <a:srgbClr val="000000"/>
                </a:solidFill>
              </a:rPr>
              <a:t>Presentation title (to edit, click Insert &gt; Header &amp; Footer)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1512B7-A4D3-45D6-AC99-9D6C4D21B5B0}" type="slidenum">
              <a:rPr lang="en-GB" altLang="en-US">
                <a:solidFill>
                  <a:srgbClr val="000000"/>
                </a:solidFill>
              </a:rPr>
              <a:pPr/>
              <a:t>‹Nr.›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CE12D96-28E1-499A-BDC7-44E651382E56}" type="datetime4">
              <a:rPr lang="en-GB" altLang="en-US" smtClean="0">
                <a:solidFill>
                  <a:srgbClr val="000000"/>
                </a:solidFill>
              </a:rPr>
              <a:pPr/>
              <a:t>13 June 2017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2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 smtClean="0">
                <a:solidFill>
                  <a:srgbClr val="000000"/>
                </a:solidFill>
              </a:rPr>
              <a:t>Presentation title (to edit, click Insert &gt; Header &amp; Footer)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A0FAAC-E39B-4479-B08E-E201E90F7F69}" type="slidenum">
              <a:rPr lang="en-GB" altLang="en-US">
                <a:solidFill>
                  <a:srgbClr val="000000"/>
                </a:solidFill>
              </a:rPr>
              <a:pPr/>
              <a:t>‹Nr.›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41FDB1-4B42-47FB-9BD2-CE591D6239A8}" type="datetime4">
              <a:rPr lang="en-GB" altLang="en-US" smtClean="0">
                <a:solidFill>
                  <a:srgbClr val="000000"/>
                </a:solidFill>
              </a:rPr>
              <a:pPr/>
              <a:t>13 June 2017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89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672000"/>
            <a:ext cx="9144000" cy="6062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17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60648" y="3269377"/>
            <a:ext cx="3995520" cy="532736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0645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238601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altLang="en-US" smtClean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58775" y="4965700"/>
            <a:ext cx="53990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0" y="2386013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6732588"/>
            <a:ext cx="9144000" cy="125412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altLang="en-US" smtClean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670675" y="6423025"/>
            <a:ext cx="1662113" cy="9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defRPr/>
            </a:pPr>
            <a:r>
              <a:rPr lang="en-GB" altLang="en-US" sz="600" smtClean="0">
                <a:solidFill>
                  <a:schemeClr val="tx1"/>
                </a:solidFill>
              </a:rPr>
              <a:t>An agency of the European Union</a:t>
            </a:r>
          </a:p>
        </p:txBody>
      </p:sp>
      <p:pic>
        <p:nvPicPr>
          <p:cNvPr id="9" name="Picture 14" descr="emea_strap_cmyk_rev_en_std_cent_Power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38" y="511175"/>
            <a:ext cx="40513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 descr="EU flag fpr PowerPoint presentations (RGB) (300 ppi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888" y="6224588"/>
            <a:ext cx="4111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0" y="6732588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3189288"/>
            <a:ext cx="5399088" cy="1666875"/>
          </a:xfrm>
        </p:spPr>
        <p:txBody>
          <a:bodyPr anchor="b"/>
          <a:lstStyle>
            <a:lvl1pPr>
              <a:lnSpc>
                <a:spcPts val="2900"/>
              </a:lnSpc>
              <a:defRPr sz="25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5078413"/>
            <a:ext cx="5399088" cy="7715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1600"/>
              </a:lnSpc>
              <a:spcAft>
                <a:spcPct val="0"/>
              </a:spcAft>
              <a:defRPr sz="1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50047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6" y="1025526"/>
            <a:ext cx="8424000" cy="95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add title</a:t>
            </a:r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144" y="6405564"/>
            <a:ext cx="647858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408"/>
              </a:lnSpc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 smtClean="0">
                <a:solidFill>
                  <a:srgbClr val="000000"/>
                </a:solidFill>
              </a:rPr>
              <a:t>Presentation title (to edit, click Insert &gt; Header &amp; Footer)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369" y="6405563"/>
            <a:ext cx="30797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408"/>
              </a:lnSpc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468437-DC6C-443C-8387-7F3DABA73C17}" type="slidenum">
              <a:rPr lang="en-GB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3737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44003" y="6405564"/>
            <a:ext cx="143986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408"/>
              </a:lnSpc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10C40C-3E24-4C85-8B6D-E9FF35E6BCBE}" type="datetime4">
              <a:rPr lang="en-GB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 June 2017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373775" name="Rectangle 15"/>
          <p:cNvSpPr>
            <a:spLocks noChangeArrowheads="1"/>
          </p:cNvSpPr>
          <p:nvPr/>
        </p:nvSpPr>
        <p:spPr bwMode="auto">
          <a:xfrm>
            <a:off x="0" y="1"/>
            <a:ext cx="9144000" cy="6731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900" dirty="0">
              <a:solidFill>
                <a:srgbClr val="000000"/>
              </a:solidFill>
            </a:endParaRPr>
          </a:p>
        </p:txBody>
      </p:sp>
      <p:sp>
        <p:nvSpPr>
          <p:cNvPr id="373777" name="Line 17"/>
          <p:cNvSpPr>
            <a:spLocks noChangeShapeType="1"/>
          </p:cNvSpPr>
          <p:nvPr/>
        </p:nvSpPr>
        <p:spPr bwMode="auto">
          <a:xfrm>
            <a:off x="0" y="676276"/>
            <a:ext cx="9144000" cy="1588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275" tIns="53638" rIns="107275" bIns="53638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900" dirty="0">
              <a:solidFill>
                <a:srgbClr val="000000"/>
              </a:solidFill>
            </a:endParaRPr>
          </a:p>
        </p:txBody>
      </p:sp>
      <p:sp>
        <p:nvSpPr>
          <p:cNvPr id="373781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6" y="2159001"/>
            <a:ext cx="84240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3F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Normal text – Verdana, 15pt regular, ls 21pt, ap 9pt, black.</a:t>
            </a:r>
          </a:p>
          <a:p>
            <a:pPr lvl="1"/>
            <a:r>
              <a:rPr lang="en-GB" altLang="en-US" smtClean="0"/>
              <a:t>Title – Verdana, 21pt regular, ls 27pt, blue (0,51,153).</a:t>
            </a:r>
          </a:p>
          <a:p>
            <a:pPr lvl="1"/>
            <a:r>
              <a:rPr lang="en-GB" altLang="en-US" smtClean="0"/>
              <a:t>Subtitle – Verdana, 18pt bold (apply manually), ls 27pt, blue (0,51,153).</a:t>
            </a:r>
          </a:p>
          <a:p>
            <a:pPr lvl="1"/>
            <a:r>
              <a:rPr lang="en-GB" altLang="en-US" smtClean="0"/>
              <a:t>Bullets level 1 – Verdana, 13.5pt regular, ls 18pt, ap 6pt, black.</a:t>
            </a:r>
          </a:p>
          <a:p>
            <a:pPr lvl="2"/>
            <a:r>
              <a:rPr lang="en-GB" altLang="en-US" smtClean="0"/>
              <a:t>Bullets level 2 – Verdana, 12pt regular, ls 18pt, ap 4.5pt, black.</a:t>
            </a:r>
          </a:p>
          <a:p>
            <a:pPr lvl="3"/>
            <a:r>
              <a:rPr lang="en-GB" altLang="en-US" smtClean="0"/>
              <a:t>Bullets level 3 – Verdana, 10.5pt regular, ls 15pt, ap 4.5pt, black. NOT RECOMMENDED TO USE BEYOND LEVEL 3</a:t>
            </a:r>
          </a:p>
          <a:p>
            <a:pPr lvl="4"/>
            <a:r>
              <a:rPr lang="en-GB" altLang="en-US" smtClean="0"/>
              <a:t>Bullets level 4 – Verdana, 10.5pt regular, ls 15pt, ap 4.5pt, black.</a:t>
            </a:r>
          </a:p>
          <a:p>
            <a:pPr lvl="4"/>
            <a:r>
              <a:rPr lang="en-GB" altLang="en-US" smtClean="0"/>
              <a:t>Bullets level 5 – Verdana, 10.5pt regular, ls 15pt, ap 4.5pt, black.</a:t>
            </a:r>
          </a:p>
          <a:p>
            <a:pPr lvl="6"/>
            <a:r>
              <a:rPr lang="en-GB" altLang="en-US" smtClean="0"/>
              <a:t>Bullets level 6 – Verdana, 10.5pt regular, ls 15pt, ap 4.5pt, black.</a:t>
            </a:r>
          </a:p>
          <a:p>
            <a:pPr lvl="7"/>
            <a:r>
              <a:rPr lang="en-GB" altLang="en-US" smtClean="0"/>
              <a:t>Bullets level 7 – Verdana, 10.5pt regular, ls 15pt, ap 4.5pt, black.</a:t>
            </a:r>
          </a:p>
          <a:p>
            <a:pPr lvl="8"/>
            <a:r>
              <a:rPr lang="en-GB" altLang="en-US" smtClean="0"/>
              <a:t>Bullets level 8 – Verdana, 10.5pt regular, ls 15pt, ap 4.5pt, black.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4" t="17599" r="8041" b="26818"/>
          <a:stretch/>
        </p:blipFill>
        <p:spPr>
          <a:xfrm>
            <a:off x="7416000" y="96000"/>
            <a:ext cx="1368000" cy="452680"/>
          </a:xfrm>
          <a:prstGeom prst="rect">
            <a:avLst/>
          </a:prstGeom>
        </p:spPr>
      </p:pic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0" y="6734400"/>
            <a:ext cx="9144000" cy="1248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9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rtl="0" eaLnBrk="1" fontAlgn="base" hangingPunct="1">
        <a:lnSpc>
          <a:spcPts val="3168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4224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1" fontAlgn="base" hangingPunct="1">
        <a:lnSpc>
          <a:spcPts val="4224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1" fontAlgn="base" hangingPunct="1">
        <a:lnSpc>
          <a:spcPts val="4224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1" fontAlgn="base" hangingPunct="1">
        <a:lnSpc>
          <a:spcPts val="4224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  <a:cs typeface="Arial" charset="0"/>
        </a:defRPr>
      </a:lvl5pPr>
      <a:lvl6pPr marL="536377" algn="l" rtl="0" eaLnBrk="1" fontAlgn="base" hangingPunct="1">
        <a:lnSpc>
          <a:spcPts val="4224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  <a:cs typeface="Arial" charset="0"/>
        </a:defRPr>
      </a:lvl6pPr>
      <a:lvl7pPr marL="1072753" algn="l" rtl="0" eaLnBrk="1" fontAlgn="base" hangingPunct="1">
        <a:lnSpc>
          <a:spcPts val="4224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  <a:cs typeface="Arial" charset="0"/>
        </a:defRPr>
      </a:lvl7pPr>
      <a:lvl8pPr marL="1609131" algn="l" rtl="0" eaLnBrk="1" fontAlgn="base" hangingPunct="1">
        <a:lnSpc>
          <a:spcPts val="4224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  <a:cs typeface="Arial" charset="0"/>
        </a:defRPr>
      </a:lvl8pPr>
      <a:lvl9pPr marL="2145507" algn="l" rtl="0" eaLnBrk="1" fontAlgn="base" hangingPunct="1">
        <a:lnSpc>
          <a:spcPts val="4224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algn="l" defTabSz="9470404" rtl="0" eaLnBrk="1" fontAlgn="base" hangingPunct="1">
        <a:lnSpc>
          <a:spcPts val="2464"/>
        </a:lnSpc>
        <a:spcBef>
          <a:spcPct val="0"/>
        </a:spcBef>
        <a:spcAft>
          <a:spcPts val="1056"/>
        </a:spcAft>
        <a:buClr>
          <a:srgbClr val="000000"/>
        </a:buClr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314750" indent="-312887" algn="l" defTabSz="9470404" rtl="0" eaLnBrk="1" fontAlgn="base" hangingPunct="1">
        <a:lnSpc>
          <a:spcPts val="2111"/>
        </a:lnSpc>
        <a:spcBef>
          <a:spcPct val="0"/>
        </a:spcBef>
        <a:spcAft>
          <a:spcPts val="704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612737" indent="-271913" algn="l" defTabSz="9470404" rtl="0" eaLnBrk="1" fontAlgn="base" hangingPunct="1">
        <a:lnSpc>
          <a:spcPts val="2111"/>
        </a:lnSpc>
        <a:spcBef>
          <a:spcPct val="0"/>
        </a:spcBef>
        <a:spcAft>
          <a:spcPts val="528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3pPr>
      <a:lvl4pPr marL="903274" indent="-257014" algn="l" defTabSz="9470404" rtl="0" eaLnBrk="1" fontAlgn="base" hangingPunct="1">
        <a:lnSpc>
          <a:spcPts val="1760"/>
        </a:lnSpc>
        <a:spcBef>
          <a:spcPct val="0"/>
        </a:spcBef>
        <a:spcAft>
          <a:spcPts val="528"/>
        </a:spcAft>
        <a:buClr>
          <a:schemeClr val="tx1"/>
        </a:buClr>
        <a:buFont typeface="Verdana" pitchFamily="34" charset="0"/>
        <a:buChar char="•"/>
        <a:defRPr sz="1200">
          <a:solidFill>
            <a:schemeClr val="tx1"/>
          </a:solidFill>
          <a:latin typeface="+mn-lt"/>
          <a:cs typeface="+mn-cs"/>
        </a:defRPr>
      </a:lvl4pPr>
      <a:lvl5pPr marL="1191948" marR="0" indent="-264463" algn="l" defTabSz="9470404" rtl="0" eaLnBrk="1" fontAlgn="base" latinLnBrk="0" hangingPunct="1">
        <a:lnSpc>
          <a:spcPts val="1760"/>
        </a:lnSpc>
        <a:spcBef>
          <a:spcPct val="0"/>
        </a:spcBef>
        <a:spcAft>
          <a:spcPts val="528"/>
        </a:spcAft>
        <a:buClr>
          <a:schemeClr val="tx1"/>
        </a:buClr>
        <a:buSzTx/>
        <a:buFont typeface="Verdana" pitchFamily="34" charset="0"/>
        <a:buChar char="–"/>
        <a:tabLst/>
        <a:defRPr sz="1200">
          <a:solidFill>
            <a:schemeClr val="tx1"/>
          </a:solidFill>
          <a:latin typeface="+mn-lt"/>
          <a:cs typeface="+mn-cs"/>
        </a:defRPr>
      </a:lvl5pPr>
      <a:lvl6pPr marL="1190087" indent="-266076" algn="l" defTabSz="9470404" rtl="0" eaLnBrk="1" fontAlgn="base" hangingPunct="1">
        <a:lnSpc>
          <a:spcPts val="1760"/>
        </a:lnSpc>
        <a:spcBef>
          <a:spcPct val="0"/>
        </a:spcBef>
        <a:spcAft>
          <a:spcPts val="528"/>
        </a:spcAft>
        <a:buClr>
          <a:schemeClr val="tx1"/>
        </a:buClr>
        <a:buFont typeface="Verdana" pitchFamily="34" charset="0"/>
        <a:buChar char="–"/>
        <a:defRPr lang="en-GB" altLang="en-US" sz="1200" smtClean="0">
          <a:solidFill>
            <a:schemeClr val="tx1"/>
          </a:solidFill>
          <a:latin typeface="+mn-lt"/>
          <a:cs typeface="+mn-cs"/>
        </a:defRPr>
      </a:lvl6pPr>
      <a:lvl7pPr marL="1191010" indent="-264463" algn="l" defTabSz="9470404" rtl="0" eaLnBrk="1" fontAlgn="base" hangingPunct="1">
        <a:lnSpc>
          <a:spcPts val="1760"/>
        </a:lnSpc>
        <a:spcBef>
          <a:spcPct val="0"/>
        </a:spcBef>
        <a:spcAft>
          <a:spcPts val="528"/>
        </a:spcAft>
        <a:buClr>
          <a:schemeClr val="tx1"/>
        </a:buClr>
        <a:buFont typeface="Verdana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7pPr>
      <a:lvl8pPr marL="1191010" indent="-264463" algn="l" defTabSz="9470404" rtl="0" eaLnBrk="1" fontAlgn="base" hangingPunct="1">
        <a:lnSpc>
          <a:spcPts val="1760"/>
        </a:lnSpc>
        <a:spcBef>
          <a:spcPct val="0"/>
        </a:spcBef>
        <a:spcAft>
          <a:spcPts val="528"/>
        </a:spcAft>
        <a:buClr>
          <a:schemeClr val="tx1"/>
        </a:buClr>
        <a:buFont typeface="Verdana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8pPr>
      <a:lvl9pPr marL="1191010" indent="-264463" algn="l" defTabSz="9470404" rtl="0" eaLnBrk="1" fontAlgn="base" hangingPunct="1">
        <a:lnSpc>
          <a:spcPts val="1760"/>
        </a:lnSpc>
        <a:spcBef>
          <a:spcPct val="0"/>
        </a:spcBef>
        <a:spcAft>
          <a:spcPts val="528"/>
        </a:spcAft>
        <a:buClr>
          <a:schemeClr val="tx1"/>
        </a:buClr>
        <a:buFont typeface="Verdana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377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753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131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507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1884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261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4637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015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025525"/>
            <a:ext cx="84566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238" y="6405563"/>
            <a:ext cx="647858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200"/>
              </a:lnSpc>
              <a:defRPr sz="11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</a:rPr>
              <a:t>Presentation title (to edit, click View &gt; Header and Footer)</a:t>
            </a:r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363" y="6405563"/>
            <a:ext cx="30797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200"/>
              </a:lnSpc>
              <a:defRPr sz="11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54C3EA-0639-4AC1-97B3-4BB6F04AD7C5}" type="slidenum">
              <a:rPr lang="en-GB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3737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7113" y="6405563"/>
            <a:ext cx="143986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200"/>
              </a:lnSpc>
              <a:defRPr sz="11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9E21BD-AF7B-4F63-B16D-C70D03307B83}" type="datetime4">
              <a:rPr lang="en-GB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 June 2017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1030" name="Rectangle 14"/>
          <p:cNvSpPr>
            <a:spLocks noChangeArrowheads="1"/>
          </p:cNvSpPr>
          <p:nvPr/>
        </p:nvSpPr>
        <p:spPr bwMode="auto">
          <a:xfrm>
            <a:off x="0" y="6732588"/>
            <a:ext cx="9144000" cy="125412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en-US" smtClean="0"/>
          </a:p>
        </p:txBody>
      </p:sp>
      <p:sp>
        <p:nvSpPr>
          <p:cNvPr id="1031" name="Rectangle 15"/>
          <p:cNvSpPr>
            <a:spLocks noChangeArrowheads="1"/>
          </p:cNvSpPr>
          <p:nvPr/>
        </p:nvSpPr>
        <p:spPr bwMode="auto">
          <a:xfrm>
            <a:off x="0" y="0"/>
            <a:ext cx="9144000" cy="6731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en-US" smtClean="0"/>
          </a:p>
        </p:txBody>
      </p:sp>
      <p:pic>
        <p:nvPicPr>
          <p:cNvPr id="1032" name="Picture 16" descr="emea_REV_en_std_cent_Powerpoin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68263"/>
            <a:ext cx="1824038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7"/>
          <p:cNvSpPr>
            <a:spLocks noChangeShapeType="1"/>
          </p:cNvSpPr>
          <p:nvPr/>
        </p:nvSpPr>
        <p:spPr bwMode="auto">
          <a:xfrm>
            <a:off x="0" y="676275"/>
            <a:ext cx="9144000" cy="1588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034" name="Line 19"/>
          <p:cNvSpPr>
            <a:spLocks noChangeShapeType="1"/>
          </p:cNvSpPr>
          <p:nvPr/>
        </p:nvSpPr>
        <p:spPr bwMode="auto">
          <a:xfrm>
            <a:off x="0" y="6732588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03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159000"/>
            <a:ext cx="8456613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3F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Normal text – Verdana, 20pt regular, ls 28pt, ap 12pt, black.</a:t>
            </a:r>
          </a:p>
          <a:p>
            <a:pPr lvl="1"/>
            <a:r>
              <a:rPr lang="en-GB" altLang="en-US" smtClean="0"/>
              <a:t>Title – Verdana, 28pt regular, ls 36pt, blue (0,51,153).</a:t>
            </a:r>
          </a:p>
          <a:p>
            <a:pPr lvl="1"/>
            <a:r>
              <a:rPr lang="en-GB" altLang="en-US" smtClean="0"/>
              <a:t>Subtitle – Verdana, 24pt bold (apply manually), ls 36pt, blue (0,51,153).</a:t>
            </a:r>
          </a:p>
          <a:p>
            <a:pPr lvl="1"/>
            <a:r>
              <a:rPr lang="en-GB" altLang="en-US" smtClean="0"/>
              <a:t>Bullets level 1 – Verdana, 18pt regular, ls 24pt, ap 8pt, black.</a:t>
            </a:r>
          </a:p>
          <a:p>
            <a:pPr lvl="2"/>
            <a:r>
              <a:rPr lang="en-GB" altLang="en-US" smtClean="0"/>
              <a:t>Bullets level 2 – Verdana, 16pt regular, ls 24pt, ap 6pt, black.</a:t>
            </a:r>
          </a:p>
          <a:p>
            <a:pPr lvl="3"/>
            <a:r>
              <a:rPr lang="en-GB" altLang="en-US" smtClean="0"/>
              <a:t>Bullets level 3 – Verdana, 14pt regular, ls 20pt, ap 6pt, black.</a:t>
            </a:r>
          </a:p>
          <a:p>
            <a:pPr lvl="4"/>
            <a:r>
              <a:rPr lang="en-GB" altLang="en-US" smtClean="0"/>
              <a:t>Bullets level 4 – Verdana, 14pt regular, ls 20pt, ap 6pt, black.</a:t>
            </a:r>
          </a:p>
          <a:p>
            <a:pPr lvl="0"/>
            <a:r>
              <a:rPr lang="en-GB" altLang="en-US" smtClean="0"/>
              <a:t>Note: Use 'Increase indent' button to apply bullets, not bullets button, otherwise indentation of bullets is incorrect.</a:t>
            </a:r>
          </a:p>
        </p:txBody>
      </p:sp>
    </p:spTree>
    <p:extLst>
      <p:ext uri="{BB962C8B-B14F-4D97-AF65-F5344CB8AC3E}">
        <p14:creationId xmlns:p14="http://schemas.microsoft.com/office/powerpoint/2010/main" val="403414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algn="l" defTabSz="8072438" rtl="0" eaLnBrk="1" fontAlgn="base" hangingPunct="1">
        <a:lnSpc>
          <a:spcPts val="2800"/>
        </a:lnSpc>
        <a:spcBef>
          <a:spcPct val="0"/>
        </a:spcBef>
        <a:spcAft>
          <a:spcPts val="1200"/>
        </a:spcAft>
        <a:buClr>
          <a:srgbClr val="000000"/>
        </a:buClr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defTabSz="8072438" rtl="0" eaLnBrk="1" fontAlgn="base" hangingPunct="1">
        <a:lnSpc>
          <a:spcPts val="2400"/>
        </a:lnSpc>
        <a:spcBef>
          <a:spcPct val="0"/>
        </a:spcBef>
        <a:spcAft>
          <a:spcPts val="80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2pPr>
      <a:lvl3pPr marL="522288" indent="-231775" algn="l" defTabSz="8072438" rtl="0" eaLnBrk="1" fontAlgn="base" hangingPunct="1">
        <a:lnSpc>
          <a:spcPts val="24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769938" indent="-21907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10160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5pPr>
      <a:lvl6pPr marL="14732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6pPr>
      <a:lvl7pPr marL="19304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7pPr>
      <a:lvl8pPr marL="23876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8pPr>
      <a:lvl9pPr marL="28448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4" y="3189288"/>
            <a:ext cx="6229449" cy="16668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RMS &amp; OMS Update to SPOR change liaisons</a:t>
            </a:r>
          </a:p>
        </p:txBody>
      </p:sp>
    </p:spTree>
    <p:extLst>
      <p:ext uri="{BB962C8B-B14F-4D97-AF65-F5344CB8AC3E}">
        <p14:creationId xmlns:p14="http://schemas.microsoft.com/office/powerpoint/2010/main" val="16567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9"/>
          <p:cNvCxnSpPr>
            <a:cxnSpLocks noChangeShapeType="1"/>
          </p:cNvCxnSpPr>
          <p:nvPr/>
        </p:nvCxnSpPr>
        <p:spPr bwMode="auto">
          <a:xfrm>
            <a:off x="8380413" y="3828395"/>
            <a:ext cx="0" cy="1486058"/>
          </a:xfrm>
          <a:prstGeom prst="line">
            <a:avLst/>
          </a:prstGeom>
          <a:noFill/>
          <a:ln w="317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EA4795-EC9B-42AC-998B-A24FDA3A5083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058026" y="5653697"/>
            <a:ext cx="2019300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ts val="700"/>
              </a:spcAft>
            </a:pPr>
            <a:r>
              <a:rPr lang="en-GB" altLang="en-US" sz="1200" dirty="0">
                <a:ea typeface="Verdana" pitchFamily="34" charset="0"/>
                <a:cs typeface="Times New Roman" pitchFamily="18" charset="0"/>
              </a:rPr>
              <a:t>Additional Organisation data </a:t>
            </a:r>
            <a:r>
              <a:rPr lang="en-GB" altLang="en-US" sz="1200" dirty="0" smtClean="0">
                <a:ea typeface="Verdana" pitchFamily="34" charset="0"/>
                <a:cs typeface="Times New Roman" pitchFamily="18" charset="0"/>
              </a:rPr>
              <a:t>will be </a:t>
            </a:r>
            <a:r>
              <a:rPr lang="en-GB" altLang="en-US" sz="1200" dirty="0">
                <a:ea typeface="Verdana" pitchFamily="34" charset="0"/>
                <a:cs typeface="Times New Roman" pitchFamily="18" charset="0"/>
              </a:rPr>
              <a:t>added in future, its prioritisation will be defined at a later stage</a:t>
            </a:r>
          </a:p>
        </p:txBody>
      </p:sp>
      <p:cxnSp>
        <p:nvCxnSpPr>
          <p:cNvPr id="8" name="Straight Arrow Connector 6"/>
          <p:cNvCxnSpPr>
            <a:cxnSpLocks noChangeShapeType="1"/>
          </p:cNvCxnSpPr>
          <p:nvPr/>
        </p:nvCxnSpPr>
        <p:spPr bwMode="auto">
          <a:xfrm>
            <a:off x="252413" y="3789580"/>
            <a:ext cx="8856662" cy="0"/>
          </a:xfrm>
          <a:prstGeom prst="straightConnector1">
            <a:avLst/>
          </a:prstGeom>
          <a:noFill/>
          <a:ln w="38100" algn="ctr">
            <a:solidFill>
              <a:srgbClr val="00517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Oval 8"/>
          <p:cNvSpPr/>
          <p:nvPr/>
        </p:nvSpPr>
        <p:spPr bwMode="auto">
          <a:xfrm>
            <a:off x="1360179" y="3706722"/>
            <a:ext cx="148254" cy="148255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1C9FB6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400" kern="0" dirty="0">
              <a:solidFill>
                <a:sysClr val="windowText" lastClr="000000"/>
              </a:solidFill>
              <a:latin typeface="Verdana"/>
              <a:cs typeface="Arial"/>
            </a:endParaRPr>
          </a:p>
        </p:txBody>
      </p:sp>
      <p:cxnSp>
        <p:nvCxnSpPr>
          <p:cNvPr id="10" name="Straight Connector 9"/>
          <p:cNvCxnSpPr>
            <a:cxnSpLocks noChangeShapeType="1"/>
            <a:stCxn id="9" idx="4"/>
          </p:cNvCxnSpPr>
          <p:nvPr/>
        </p:nvCxnSpPr>
        <p:spPr bwMode="auto">
          <a:xfrm>
            <a:off x="1434306" y="3854977"/>
            <a:ext cx="794" cy="536266"/>
          </a:xfrm>
          <a:prstGeom prst="line">
            <a:avLst/>
          </a:prstGeom>
          <a:noFill/>
          <a:ln w="317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utoShape 11"/>
          <p:cNvSpPr>
            <a:spLocks noChangeAspect="1" noChangeArrowheads="1" noTextEdit="1"/>
          </p:cNvSpPr>
          <p:nvPr/>
        </p:nvSpPr>
        <p:spPr bwMode="auto">
          <a:xfrm>
            <a:off x="4584700" y="4756368"/>
            <a:ext cx="1809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 dirty="0">
              <a:solidFill>
                <a:sysClr val="windowText" lastClr="000000"/>
              </a:solidFill>
              <a:cs typeface="Arial" charset="0"/>
            </a:endParaRPr>
          </a:p>
        </p:txBody>
      </p:sp>
      <p:cxnSp>
        <p:nvCxnSpPr>
          <p:cNvPr id="12" name="Straight Connector 46"/>
          <p:cNvCxnSpPr>
            <a:cxnSpLocks noChangeShapeType="1"/>
            <a:stCxn id="52" idx="4"/>
            <a:endCxn id="9" idx="0"/>
          </p:cNvCxnSpPr>
          <p:nvPr/>
        </p:nvCxnSpPr>
        <p:spPr bwMode="auto">
          <a:xfrm>
            <a:off x="1426369" y="2351360"/>
            <a:ext cx="7937" cy="1355362"/>
          </a:xfrm>
          <a:prstGeom prst="line">
            <a:avLst/>
          </a:prstGeom>
          <a:noFill/>
          <a:ln w="3175" algn="ctr">
            <a:solidFill>
              <a:srgbClr val="009BBB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2"/>
          <p:cNvSpPr/>
          <p:nvPr/>
        </p:nvSpPr>
        <p:spPr bwMode="auto">
          <a:xfrm>
            <a:off x="683568" y="1484784"/>
            <a:ext cx="1368152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fontAlgn="auto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GB" altLang="en-US" sz="1400" kern="0" dirty="0">
                <a:solidFill>
                  <a:srgbClr val="001C8D"/>
                </a:solidFill>
                <a:latin typeface="Verdana"/>
                <a:cs typeface="Arial"/>
              </a:rPr>
              <a:t>OMS </a:t>
            </a:r>
            <a:r>
              <a:rPr lang="en-GB" altLang="en-US" sz="1400" kern="0" dirty="0" smtClean="0">
                <a:solidFill>
                  <a:srgbClr val="001C8D"/>
                </a:solidFill>
                <a:latin typeface="Verdana"/>
                <a:cs typeface="Arial"/>
              </a:rPr>
              <a:t>go-live </a:t>
            </a:r>
          </a:p>
          <a:p>
            <a:pPr algn="l" eaLnBrk="0" fontAlgn="auto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GB" altLang="en-US" sz="1400" kern="0" dirty="0" smtClean="0">
                <a:solidFill>
                  <a:srgbClr val="001C8D"/>
                </a:solidFill>
                <a:latin typeface="Verdana"/>
                <a:cs typeface="Arial"/>
              </a:rPr>
              <a:t>Q2 2017</a:t>
            </a:r>
            <a:endParaRPr lang="en-GB" altLang="en-US" sz="1400" kern="0" dirty="0">
              <a:solidFill>
                <a:srgbClr val="001C8D"/>
              </a:solidFill>
              <a:latin typeface="Verdana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187450" y="5696168"/>
            <a:ext cx="29527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200" b="1" kern="0" dirty="0">
                <a:solidFill>
                  <a:schemeClr val="tx1"/>
                </a:solidFill>
                <a:latin typeface="Verdana"/>
                <a:cs typeface="Arial"/>
              </a:rPr>
              <a:t>- MAHs: </a:t>
            </a:r>
            <a:r>
              <a:rPr lang="en-GB" altLang="en-US" sz="1200" kern="0" dirty="0">
                <a:solidFill>
                  <a:schemeClr val="tx1"/>
                </a:solidFill>
                <a:latin typeface="Verdana"/>
                <a:cs typeface="Arial"/>
              </a:rPr>
              <a:t>(H+V) CAPs &amp; (H) NAPs </a:t>
            </a:r>
          </a:p>
          <a:p>
            <a:pPr algn="l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200" b="1" kern="0" dirty="0">
                <a:solidFill>
                  <a:schemeClr val="tx1"/>
                </a:solidFill>
                <a:latin typeface="Verdana"/>
                <a:cs typeface="Arial"/>
              </a:rPr>
              <a:t>- MAAs: </a:t>
            </a:r>
            <a:r>
              <a:rPr lang="en-GB" altLang="en-US" sz="1200" kern="0" dirty="0">
                <a:solidFill>
                  <a:schemeClr val="tx1"/>
                </a:solidFill>
                <a:latin typeface="Verdana"/>
                <a:cs typeface="Arial"/>
              </a:rPr>
              <a:t>(H+V) CAPs</a:t>
            </a:r>
          </a:p>
          <a:p>
            <a:pPr algn="l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200" b="1" kern="0" dirty="0">
                <a:solidFill>
                  <a:schemeClr val="tx1"/>
                </a:solidFill>
                <a:latin typeface="Verdana"/>
                <a:cs typeface="Arial"/>
              </a:rPr>
              <a:t>- MRL applicants</a:t>
            </a:r>
            <a:r>
              <a:rPr lang="en-GB" altLang="en-US" sz="1200" kern="0" dirty="0">
                <a:solidFill>
                  <a:schemeClr val="tx1"/>
                </a:solidFill>
                <a:latin typeface="Verdana"/>
                <a:cs typeface="Arial"/>
              </a:rPr>
              <a:t> (Vet)</a:t>
            </a:r>
          </a:p>
        </p:txBody>
      </p:sp>
      <p:grpSp>
        <p:nvGrpSpPr>
          <p:cNvPr id="19" name="Group 57"/>
          <p:cNvGrpSpPr>
            <a:grpSpLocks/>
          </p:cNvGrpSpPr>
          <p:nvPr/>
        </p:nvGrpSpPr>
        <p:grpSpPr bwMode="auto">
          <a:xfrm>
            <a:off x="1258888" y="4326155"/>
            <a:ext cx="352425" cy="339725"/>
            <a:chOff x="4291177" y="3361690"/>
            <a:chExt cx="352395" cy="339988"/>
          </a:xfrm>
        </p:grpSpPr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4291177" y="3361690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 dirty="0">
                <a:solidFill>
                  <a:srgbClr val="000000"/>
                </a:solidFill>
              </a:endParaRPr>
            </a:p>
          </p:txBody>
        </p:sp>
        <p:grpSp>
          <p:nvGrpSpPr>
            <p:cNvPr id="21" name="Group 13"/>
            <p:cNvGrpSpPr>
              <a:grpSpLocks noChangeAspect="1"/>
            </p:cNvGrpSpPr>
            <p:nvPr/>
          </p:nvGrpSpPr>
          <p:grpSpPr bwMode="auto">
            <a:xfrm>
              <a:off x="4381376" y="3386710"/>
              <a:ext cx="222250" cy="265112"/>
              <a:chOff x="3782" y="2847"/>
              <a:chExt cx="140" cy="167"/>
            </a:xfrm>
          </p:grpSpPr>
          <p:sp>
            <p:nvSpPr>
              <p:cNvPr id="22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3782" y="2883"/>
                <a:ext cx="13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782" y="2847"/>
                <a:ext cx="140" cy="167"/>
              </a:xfrm>
              <a:custGeom>
                <a:avLst/>
                <a:gdLst>
                  <a:gd name="T0" fmla="*/ 10590 w 75"/>
                  <a:gd name="T1" fmla="*/ 4937 h 89"/>
                  <a:gd name="T2" fmla="*/ 1178 w 75"/>
                  <a:gd name="T3" fmla="*/ 4190 h 89"/>
                  <a:gd name="T4" fmla="*/ 0 w 75"/>
                  <a:gd name="T5" fmla="*/ 4584 h 89"/>
                  <a:gd name="T6" fmla="*/ 2199 w 75"/>
                  <a:gd name="T7" fmla="*/ 13651 h 89"/>
                  <a:gd name="T8" fmla="*/ 3558 w 75"/>
                  <a:gd name="T9" fmla="*/ 13651 h 89"/>
                  <a:gd name="T10" fmla="*/ 2380 w 75"/>
                  <a:gd name="T11" fmla="*/ 9264 h 89"/>
                  <a:gd name="T12" fmla="*/ 10927 w 75"/>
                  <a:gd name="T13" fmla="*/ 5231 h 89"/>
                  <a:gd name="T14" fmla="*/ 10590 w 75"/>
                  <a:gd name="T15" fmla="*/ 4937 h 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5" h="89">
                    <a:moveTo>
                      <a:pt x="72" y="32"/>
                    </a:moveTo>
                    <a:cubicBezTo>
                      <a:pt x="25" y="51"/>
                      <a:pt x="44" y="0"/>
                      <a:pt x="8" y="27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5" y="89"/>
                      <a:pt x="15" y="89"/>
                      <a:pt x="15" y="89"/>
                    </a:cubicBezTo>
                    <a:cubicBezTo>
                      <a:pt x="24" y="89"/>
                      <a:pt x="24" y="89"/>
                      <a:pt x="24" y="89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49" y="33"/>
                      <a:pt x="36" y="89"/>
                      <a:pt x="74" y="34"/>
                    </a:cubicBezTo>
                    <a:cubicBezTo>
                      <a:pt x="75" y="32"/>
                      <a:pt x="73" y="31"/>
                      <a:pt x="72" y="32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</p:grpSp>
      </p:grpSp>
      <p:sp>
        <p:nvSpPr>
          <p:cNvPr id="24" name="Oval 23"/>
          <p:cNvSpPr/>
          <p:nvPr/>
        </p:nvSpPr>
        <p:spPr bwMode="auto">
          <a:xfrm>
            <a:off x="2368242" y="3708309"/>
            <a:ext cx="148255" cy="148254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1C9FB6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400" kern="0" dirty="0">
              <a:solidFill>
                <a:sysClr val="windowText" lastClr="000000"/>
              </a:solidFill>
              <a:latin typeface="Verdana"/>
              <a:cs typeface="Arial"/>
            </a:endParaRPr>
          </a:p>
        </p:txBody>
      </p:sp>
      <p:cxnSp>
        <p:nvCxnSpPr>
          <p:cNvPr id="25" name="Straight Connector 9"/>
          <p:cNvCxnSpPr>
            <a:cxnSpLocks noChangeShapeType="1"/>
          </p:cNvCxnSpPr>
          <p:nvPr/>
        </p:nvCxnSpPr>
        <p:spPr bwMode="auto">
          <a:xfrm>
            <a:off x="2441575" y="3873718"/>
            <a:ext cx="0" cy="1350962"/>
          </a:xfrm>
          <a:prstGeom prst="line">
            <a:avLst/>
          </a:prstGeom>
          <a:noFill/>
          <a:ln w="317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Box 41"/>
          <p:cNvSpPr txBox="1">
            <a:spLocks noChangeArrowheads="1"/>
          </p:cNvSpPr>
          <p:nvPr/>
        </p:nvSpPr>
        <p:spPr bwMode="auto">
          <a:xfrm>
            <a:off x="2001838" y="3297455"/>
            <a:ext cx="9144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defRPr/>
            </a:pPr>
            <a:r>
              <a:rPr lang="en-GB" altLang="en-US" sz="1200" b="1" kern="0" dirty="0" smtClean="0"/>
              <a:t>Q3 2017</a:t>
            </a:r>
          </a:p>
        </p:txBody>
      </p:sp>
      <p:grpSp>
        <p:nvGrpSpPr>
          <p:cNvPr id="27" name="Group 12"/>
          <p:cNvGrpSpPr>
            <a:grpSpLocks/>
          </p:cNvGrpSpPr>
          <p:nvPr/>
        </p:nvGrpSpPr>
        <p:grpSpPr bwMode="auto">
          <a:xfrm>
            <a:off x="2257425" y="5242143"/>
            <a:ext cx="352425" cy="339725"/>
            <a:chOff x="5752703" y="2061413"/>
            <a:chExt cx="352395" cy="339988"/>
          </a:xfrm>
        </p:grpSpPr>
        <p:sp>
          <p:nvSpPr>
            <p:cNvPr id="28" name="Oval 18"/>
            <p:cNvSpPr>
              <a:spLocks noChangeArrowheads="1"/>
            </p:cNvSpPr>
            <p:nvPr/>
          </p:nvSpPr>
          <p:spPr bwMode="auto">
            <a:xfrm>
              <a:off x="5752703" y="2061413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 dirty="0">
                <a:solidFill>
                  <a:srgbClr val="000000"/>
                </a:solidFill>
              </a:endParaRPr>
            </a:p>
          </p:txBody>
        </p:sp>
        <p:pic>
          <p:nvPicPr>
            <p:cNvPr id="29" name="Picture 14" descr="14.em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8836" y="2096826"/>
              <a:ext cx="251609" cy="22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Rectangle 29"/>
          <p:cNvSpPr/>
          <p:nvPr/>
        </p:nvSpPr>
        <p:spPr>
          <a:xfrm>
            <a:off x="289826" y="4737318"/>
            <a:ext cx="1689886" cy="4985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l" eaLnBrk="0" fontAlgn="auto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fr-FR" altLang="en-US" sz="1200" b="1" kern="0" dirty="0" err="1" smtClean="0">
                <a:solidFill>
                  <a:schemeClr val="tx1"/>
                </a:solidFill>
                <a:latin typeface="Verdana"/>
                <a:cs typeface="Arial"/>
              </a:rPr>
              <a:t>NCAs</a:t>
            </a:r>
            <a:r>
              <a:rPr lang="fr-FR" altLang="en-US" sz="1200" b="1" kern="0" dirty="0" smtClean="0">
                <a:solidFill>
                  <a:schemeClr val="tx1"/>
                </a:solidFill>
                <a:latin typeface="Verdana"/>
                <a:cs typeface="Arial"/>
              </a:rPr>
              <a:t>/Regu</a:t>
            </a:r>
            <a:r>
              <a:rPr lang="fr-FR" altLang="en-US" sz="1200" b="1" kern="0" dirty="0" smtClean="0">
                <a:latin typeface="Verdana"/>
                <a:cs typeface="Arial"/>
              </a:rPr>
              <a:t>latory</a:t>
            </a:r>
            <a:endParaRPr lang="fr-FR" altLang="en-US" sz="1200" b="1" kern="0" dirty="0">
              <a:latin typeface="Verdana"/>
              <a:cs typeface="Arial"/>
            </a:endParaRPr>
          </a:p>
          <a:p>
            <a:pPr algn="l" eaLnBrk="0" fontAlgn="auto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fr-FR" altLang="en-US" sz="1200" b="1" kern="0" dirty="0" smtClean="0">
                <a:solidFill>
                  <a:schemeClr val="tx1"/>
                </a:solidFill>
                <a:latin typeface="Verdana"/>
                <a:cs typeface="Arial"/>
              </a:rPr>
              <a:t>Authorities </a:t>
            </a:r>
            <a:endParaRPr lang="fr-FR" altLang="en-US" sz="1200" b="1" kern="0" dirty="0">
              <a:solidFill>
                <a:schemeClr val="tx1"/>
              </a:solidFill>
              <a:latin typeface="Verdana"/>
              <a:cs typeface="Arial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3376304" y="3725772"/>
            <a:ext cx="148254" cy="148255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1C9FB6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400" kern="0" dirty="0">
              <a:solidFill>
                <a:sysClr val="windowText" lastClr="000000"/>
              </a:solidFill>
              <a:latin typeface="Verdana"/>
              <a:cs typeface="Arial"/>
            </a:endParaRPr>
          </a:p>
        </p:txBody>
      </p:sp>
      <p:cxnSp>
        <p:nvCxnSpPr>
          <p:cNvPr id="32" name="Straight Connector 9"/>
          <p:cNvCxnSpPr>
            <a:cxnSpLocks noChangeShapeType="1"/>
            <a:stCxn id="31" idx="4"/>
          </p:cNvCxnSpPr>
          <p:nvPr/>
        </p:nvCxnSpPr>
        <p:spPr bwMode="auto">
          <a:xfrm flipH="1">
            <a:off x="3449638" y="3874027"/>
            <a:ext cx="793" cy="536266"/>
          </a:xfrm>
          <a:prstGeom prst="line">
            <a:avLst/>
          </a:prstGeom>
          <a:noFill/>
          <a:ln w="317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3443164" y="3297455"/>
            <a:ext cx="912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defRPr/>
            </a:pPr>
            <a:r>
              <a:rPr lang="en-GB" altLang="en-US" sz="1200" b="1" kern="0" dirty="0" smtClean="0"/>
              <a:t>Q4 2017</a:t>
            </a:r>
          </a:p>
        </p:txBody>
      </p:sp>
      <p:grpSp>
        <p:nvGrpSpPr>
          <p:cNvPr id="34" name="Group 12"/>
          <p:cNvGrpSpPr>
            <a:grpSpLocks/>
          </p:cNvGrpSpPr>
          <p:nvPr/>
        </p:nvGrpSpPr>
        <p:grpSpPr bwMode="auto">
          <a:xfrm>
            <a:off x="3265488" y="4343618"/>
            <a:ext cx="352425" cy="339725"/>
            <a:chOff x="5752703" y="2061413"/>
            <a:chExt cx="352395" cy="339988"/>
          </a:xfrm>
        </p:grpSpPr>
        <p:sp>
          <p:nvSpPr>
            <p:cNvPr id="35" name="Oval 18"/>
            <p:cNvSpPr>
              <a:spLocks noChangeArrowheads="1"/>
            </p:cNvSpPr>
            <p:nvPr/>
          </p:nvSpPr>
          <p:spPr bwMode="auto">
            <a:xfrm>
              <a:off x="5752703" y="2061413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 dirty="0">
                <a:solidFill>
                  <a:srgbClr val="000000"/>
                </a:solidFill>
              </a:endParaRPr>
            </a:p>
          </p:txBody>
        </p:sp>
        <p:pic>
          <p:nvPicPr>
            <p:cNvPr id="36" name="Picture 14" descr="14.em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8836" y="2096826"/>
              <a:ext cx="251609" cy="22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TextBox 2"/>
          <p:cNvSpPr txBox="1">
            <a:spLocks noChangeArrowheads="1"/>
          </p:cNvSpPr>
          <p:nvPr/>
        </p:nvSpPr>
        <p:spPr bwMode="auto">
          <a:xfrm>
            <a:off x="2729451" y="4711918"/>
            <a:ext cx="1497525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b="1" dirty="0" smtClean="0">
                <a:solidFill>
                  <a:srgbClr val="000000"/>
                </a:solidFill>
              </a:rPr>
              <a:t>Sponsors:</a:t>
            </a:r>
          </a:p>
          <a:p>
            <a:pPr algn="ctr"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(H) CAPs &amp; NAPs</a:t>
            </a:r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211638" y="5602505"/>
            <a:ext cx="24828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b="1" dirty="0">
                <a:solidFill>
                  <a:srgbClr val="000000"/>
                </a:solidFill>
                <a:ea typeface="Verdana" pitchFamily="34" charset="0"/>
                <a:cs typeface="Times New Roman" pitchFamily="18" charset="0"/>
              </a:rPr>
              <a:t>Manufacturers: </a:t>
            </a:r>
            <a:r>
              <a:rPr lang="en-GB" altLang="en-US" sz="1200" dirty="0">
                <a:solidFill>
                  <a:srgbClr val="000000"/>
                </a:solidFill>
                <a:ea typeface="Verdana" pitchFamily="34" charset="0"/>
                <a:cs typeface="Times New Roman" pitchFamily="18" charset="0"/>
              </a:rPr>
              <a:t>(H+V) CAPs</a:t>
            </a:r>
          </a:p>
          <a:p>
            <a:pPr algn="ctr"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600" dirty="0">
              <a:solidFill>
                <a:srgbClr val="000000"/>
              </a:solidFill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384367" y="3725772"/>
            <a:ext cx="148255" cy="148255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1C9FB6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400" kern="0" dirty="0">
              <a:solidFill>
                <a:sysClr val="windowText" lastClr="000000"/>
              </a:solidFill>
              <a:latin typeface="Verdana"/>
              <a:cs typeface="Arial"/>
            </a:endParaRPr>
          </a:p>
        </p:txBody>
      </p:sp>
      <p:cxnSp>
        <p:nvCxnSpPr>
          <p:cNvPr id="40" name="Straight Connector 9"/>
          <p:cNvCxnSpPr>
            <a:cxnSpLocks noChangeShapeType="1"/>
            <a:stCxn id="39" idx="4"/>
            <a:endCxn id="43" idx="0"/>
          </p:cNvCxnSpPr>
          <p:nvPr/>
        </p:nvCxnSpPr>
        <p:spPr bwMode="auto">
          <a:xfrm flipH="1">
            <a:off x="4449763" y="3874027"/>
            <a:ext cx="8732" cy="1388753"/>
          </a:xfrm>
          <a:prstGeom prst="line">
            <a:avLst/>
          </a:prstGeom>
          <a:noFill/>
          <a:ln w="317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TextBox 41"/>
          <p:cNvSpPr txBox="1">
            <a:spLocks noChangeArrowheads="1"/>
          </p:cNvSpPr>
          <p:nvPr/>
        </p:nvSpPr>
        <p:spPr bwMode="auto">
          <a:xfrm>
            <a:off x="4449688" y="3297455"/>
            <a:ext cx="9144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defRPr/>
            </a:pPr>
            <a:r>
              <a:rPr lang="en-GB" altLang="en-US" sz="1200" b="1" kern="0" dirty="0" smtClean="0"/>
              <a:t>Q1 2018</a:t>
            </a:r>
          </a:p>
        </p:txBody>
      </p:sp>
      <p:grpSp>
        <p:nvGrpSpPr>
          <p:cNvPr id="42" name="Group 12"/>
          <p:cNvGrpSpPr>
            <a:grpSpLocks/>
          </p:cNvGrpSpPr>
          <p:nvPr/>
        </p:nvGrpSpPr>
        <p:grpSpPr bwMode="auto">
          <a:xfrm>
            <a:off x="4273550" y="5262780"/>
            <a:ext cx="352425" cy="339725"/>
            <a:chOff x="5752703" y="2061413"/>
            <a:chExt cx="352395" cy="339988"/>
          </a:xfrm>
        </p:grpSpPr>
        <p:sp>
          <p:nvSpPr>
            <p:cNvPr id="43" name="Oval 18"/>
            <p:cNvSpPr>
              <a:spLocks noChangeArrowheads="1"/>
            </p:cNvSpPr>
            <p:nvPr/>
          </p:nvSpPr>
          <p:spPr bwMode="auto">
            <a:xfrm>
              <a:off x="5752703" y="2061413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 dirty="0">
                <a:solidFill>
                  <a:srgbClr val="000000"/>
                </a:solidFill>
              </a:endParaRPr>
            </a:p>
          </p:txBody>
        </p:sp>
        <p:pic>
          <p:nvPicPr>
            <p:cNvPr id="44" name="Picture 14" descr="14.em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8836" y="2096826"/>
              <a:ext cx="251609" cy="22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5" name="TextBox 4"/>
          <p:cNvSpPr txBox="1">
            <a:spLocks noChangeArrowheads="1"/>
          </p:cNvSpPr>
          <p:nvPr/>
        </p:nvSpPr>
        <p:spPr bwMode="auto">
          <a:xfrm>
            <a:off x="5435600" y="4718268"/>
            <a:ext cx="2490788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b="1" dirty="0">
                <a:solidFill>
                  <a:srgbClr val="000000"/>
                </a:solidFill>
                <a:ea typeface="Verdana" pitchFamily="34" charset="0"/>
                <a:cs typeface="Times New Roman" pitchFamily="18" charset="0"/>
              </a:rPr>
              <a:t>Manufacturers: </a:t>
            </a:r>
            <a:r>
              <a:rPr lang="en-GB" altLang="en-US" sz="1200" dirty="0">
                <a:solidFill>
                  <a:srgbClr val="000000"/>
                </a:solidFill>
                <a:ea typeface="Verdana" pitchFamily="34" charset="0"/>
                <a:cs typeface="Times New Roman" pitchFamily="18" charset="0"/>
              </a:rPr>
              <a:t>(H+V) NAPs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6460817" y="3725772"/>
            <a:ext cx="148255" cy="148255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1C9FB6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400" kern="0" dirty="0">
              <a:solidFill>
                <a:sysClr val="windowText" lastClr="000000"/>
              </a:solidFill>
              <a:latin typeface="Verdana"/>
              <a:cs typeface="Arial"/>
            </a:endParaRPr>
          </a:p>
        </p:txBody>
      </p:sp>
      <p:cxnSp>
        <p:nvCxnSpPr>
          <p:cNvPr id="47" name="Straight Connector 9"/>
          <p:cNvCxnSpPr>
            <a:cxnSpLocks noChangeShapeType="1"/>
            <a:stCxn id="46" idx="4"/>
          </p:cNvCxnSpPr>
          <p:nvPr/>
        </p:nvCxnSpPr>
        <p:spPr bwMode="auto">
          <a:xfrm flipH="1">
            <a:off x="6534150" y="3874027"/>
            <a:ext cx="795" cy="536266"/>
          </a:xfrm>
          <a:prstGeom prst="line">
            <a:avLst/>
          </a:prstGeom>
          <a:noFill/>
          <a:ln w="317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Box 41"/>
          <p:cNvSpPr txBox="1">
            <a:spLocks noChangeArrowheads="1"/>
          </p:cNvSpPr>
          <p:nvPr/>
        </p:nvSpPr>
        <p:spPr bwMode="auto">
          <a:xfrm>
            <a:off x="6609928" y="3297455"/>
            <a:ext cx="9144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defRPr/>
            </a:pPr>
            <a:r>
              <a:rPr lang="en-GB" altLang="en-US" sz="1200" b="1" kern="0" dirty="0" smtClean="0"/>
              <a:t>Q3 2018</a:t>
            </a:r>
          </a:p>
        </p:txBody>
      </p:sp>
      <p:grpSp>
        <p:nvGrpSpPr>
          <p:cNvPr id="49" name="Group 12"/>
          <p:cNvGrpSpPr>
            <a:grpSpLocks/>
          </p:cNvGrpSpPr>
          <p:nvPr/>
        </p:nvGrpSpPr>
        <p:grpSpPr bwMode="auto">
          <a:xfrm>
            <a:off x="6350000" y="4343618"/>
            <a:ext cx="352425" cy="339725"/>
            <a:chOff x="5752703" y="2061413"/>
            <a:chExt cx="352395" cy="339988"/>
          </a:xfrm>
        </p:grpSpPr>
        <p:sp>
          <p:nvSpPr>
            <p:cNvPr id="50" name="Oval 18"/>
            <p:cNvSpPr>
              <a:spLocks noChangeArrowheads="1"/>
            </p:cNvSpPr>
            <p:nvPr/>
          </p:nvSpPr>
          <p:spPr bwMode="auto">
            <a:xfrm>
              <a:off x="5752703" y="2061413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 dirty="0">
                <a:solidFill>
                  <a:srgbClr val="000000"/>
                </a:solidFill>
              </a:endParaRPr>
            </a:p>
          </p:txBody>
        </p:sp>
        <p:pic>
          <p:nvPicPr>
            <p:cNvPr id="51" name="Picture 14" descr="14.em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8836" y="2096826"/>
              <a:ext cx="251609" cy="22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" name="Oval 51"/>
          <p:cNvSpPr/>
          <p:nvPr/>
        </p:nvSpPr>
        <p:spPr bwMode="auto">
          <a:xfrm>
            <a:off x="1285875" y="2060848"/>
            <a:ext cx="280988" cy="290512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400" kern="0" dirty="0">
              <a:solidFill>
                <a:srgbClr val="FFFFFF"/>
              </a:solidFill>
              <a:latin typeface="Verdana"/>
              <a:cs typeface="Arial"/>
            </a:endParaRPr>
          </a:p>
        </p:txBody>
      </p:sp>
      <p:sp>
        <p:nvSpPr>
          <p:cNvPr id="53" name="Right Arrow 52"/>
          <p:cNvSpPr/>
          <p:nvPr/>
        </p:nvSpPr>
        <p:spPr bwMode="auto">
          <a:xfrm>
            <a:off x="2592388" y="3667343"/>
            <a:ext cx="377825" cy="220662"/>
          </a:xfrm>
          <a:prstGeom prst="rightArrow">
            <a:avLst/>
          </a:prstGeom>
          <a:solidFill>
            <a:srgbClr val="FFFFFF"/>
          </a:solidFill>
          <a:ln w="19050" cap="flat" cmpd="sng" algn="ctr">
            <a:solidFill>
              <a:srgbClr val="E98300"/>
            </a:solidFill>
            <a:prstDash val="solid"/>
            <a:headEnd type="none" w="med" len="med"/>
            <a:tailEnd type="triangle" w="med" len="med"/>
          </a:ln>
          <a:effectLst/>
          <a:extLst/>
        </p:spPr>
        <p:txBody>
          <a:bodyPr anchor="ctr"/>
          <a:lstStyle/>
          <a:p>
            <a:pPr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400" kern="0" dirty="0">
              <a:solidFill>
                <a:sysClr val="windowText" lastClr="000000"/>
              </a:solidFill>
              <a:latin typeface="Verdana"/>
              <a:cs typeface="Arial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3609975" y="3675280"/>
            <a:ext cx="377825" cy="222250"/>
          </a:xfrm>
          <a:prstGeom prst="rightArrow">
            <a:avLst/>
          </a:prstGeom>
          <a:solidFill>
            <a:srgbClr val="FFFFFF"/>
          </a:solidFill>
          <a:ln w="19050" cap="flat" cmpd="sng" algn="ctr">
            <a:solidFill>
              <a:srgbClr val="E98300"/>
            </a:solidFill>
            <a:prstDash val="solid"/>
            <a:headEnd type="none" w="med" len="med"/>
            <a:tailEnd type="triangle" w="med" len="med"/>
          </a:ln>
          <a:effectLst/>
          <a:extLst/>
        </p:spPr>
        <p:txBody>
          <a:bodyPr anchor="ctr"/>
          <a:lstStyle/>
          <a:p>
            <a:pPr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400" kern="0" dirty="0">
              <a:solidFill>
                <a:sysClr val="windowText" lastClr="000000"/>
              </a:solidFill>
              <a:latin typeface="Verdana"/>
              <a:cs typeface="Arial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4625975" y="3675280"/>
            <a:ext cx="379413" cy="222250"/>
          </a:xfrm>
          <a:prstGeom prst="rightArrow">
            <a:avLst/>
          </a:prstGeom>
          <a:solidFill>
            <a:srgbClr val="FFFFFF"/>
          </a:solidFill>
          <a:ln w="19050" cap="flat" cmpd="sng" algn="ctr">
            <a:solidFill>
              <a:srgbClr val="E98300"/>
            </a:solidFill>
            <a:prstDash val="solid"/>
            <a:headEnd type="none" w="med" len="med"/>
            <a:tailEnd type="triangle" w="med" len="med"/>
          </a:ln>
          <a:effectLst/>
          <a:extLst/>
        </p:spPr>
        <p:txBody>
          <a:bodyPr anchor="ctr"/>
          <a:lstStyle/>
          <a:p>
            <a:pPr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400" kern="0" dirty="0">
              <a:solidFill>
                <a:sysClr val="windowText" lastClr="000000"/>
              </a:solidFill>
              <a:latin typeface="Verdana"/>
              <a:cs typeface="Arial"/>
            </a:endParaRPr>
          </a:p>
        </p:txBody>
      </p:sp>
      <p:sp>
        <p:nvSpPr>
          <p:cNvPr id="56" name="Right Arrow 55"/>
          <p:cNvSpPr/>
          <p:nvPr/>
        </p:nvSpPr>
        <p:spPr bwMode="auto">
          <a:xfrm>
            <a:off x="6680200" y="3675280"/>
            <a:ext cx="377825" cy="222250"/>
          </a:xfrm>
          <a:prstGeom prst="rightArrow">
            <a:avLst/>
          </a:prstGeom>
          <a:solidFill>
            <a:srgbClr val="FFFFFF"/>
          </a:solidFill>
          <a:ln w="19050" cap="flat" cmpd="sng" algn="ctr">
            <a:solidFill>
              <a:srgbClr val="E98300"/>
            </a:solidFill>
            <a:prstDash val="solid"/>
            <a:headEnd type="none" w="med" len="med"/>
            <a:tailEnd type="triangle" w="med" len="med"/>
          </a:ln>
          <a:effectLst/>
          <a:extLst/>
        </p:spPr>
        <p:txBody>
          <a:bodyPr anchor="ctr"/>
          <a:lstStyle/>
          <a:p>
            <a:pPr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400" kern="0" dirty="0">
              <a:solidFill>
                <a:sysClr val="windowText" lastClr="000000"/>
              </a:solidFill>
              <a:latin typeface="Verdana"/>
              <a:cs typeface="Arial"/>
            </a:endParaRPr>
          </a:p>
        </p:txBody>
      </p:sp>
      <p:pic>
        <p:nvPicPr>
          <p:cNvPr id="57" name="Picture 41" descr="7.e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2113235"/>
            <a:ext cx="1412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Pentagon 102"/>
          <p:cNvSpPr>
            <a:spLocks noChangeArrowheads="1"/>
          </p:cNvSpPr>
          <p:nvPr/>
        </p:nvSpPr>
        <p:spPr bwMode="auto">
          <a:xfrm>
            <a:off x="76200" y="3368893"/>
            <a:ext cx="1182688" cy="811212"/>
          </a:xfrm>
          <a:prstGeom prst="homePlate">
            <a:avLst>
              <a:gd name="adj" fmla="val 33181"/>
            </a:avLst>
          </a:prstGeom>
          <a:solidFill>
            <a:srgbClr val="CAE8F3"/>
          </a:solidFill>
          <a:ln w="9525">
            <a:solidFill>
              <a:srgbClr val="009BBB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Aft>
                <a:spcPts val="700"/>
              </a:spcAft>
              <a:buClrTx/>
            </a:pPr>
            <a:r>
              <a:rPr lang="en-GB" altLang="en-US" sz="1100" dirty="0">
                <a:solidFill>
                  <a:srgbClr val="000000"/>
                </a:solidFill>
                <a:ea typeface="Verdana" pitchFamily="34" charset="0"/>
                <a:cs typeface="Times New Roman" pitchFamily="18" charset="0"/>
              </a:rPr>
              <a:t>Product data comparison exercise</a:t>
            </a:r>
          </a:p>
        </p:txBody>
      </p:sp>
      <p:sp>
        <p:nvSpPr>
          <p:cNvPr id="60" name="Oval 59"/>
          <p:cNvSpPr/>
          <p:nvPr/>
        </p:nvSpPr>
        <p:spPr bwMode="auto">
          <a:xfrm>
            <a:off x="8300729" y="3721009"/>
            <a:ext cx="148254" cy="148254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1C9FB6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400" kern="0" dirty="0">
              <a:solidFill>
                <a:sysClr val="windowText" lastClr="000000"/>
              </a:solidFill>
              <a:latin typeface="Verdana"/>
              <a:cs typeface="Arial"/>
            </a:endParaRPr>
          </a:p>
        </p:txBody>
      </p:sp>
      <p:sp>
        <p:nvSpPr>
          <p:cNvPr id="62" name="TextBox 41"/>
          <p:cNvSpPr txBox="1">
            <a:spLocks noChangeArrowheads="1"/>
          </p:cNvSpPr>
          <p:nvPr/>
        </p:nvSpPr>
        <p:spPr bwMode="auto">
          <a:xfrm>
            <a:off x="7983538" y="3311743"/>
            <a:ext cx="909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defRPr/>
            </a:pPr>
            <a:r>
              <a:rPr lang="en-GB" altLang="en-US" sz="1200" b="1" kern="0" dirty="0" smtClean="0"/>
              <a:t>Date tbc</a:t>
            </a:r>
          </a:p>
        </p:txBody>
      </p:sp>
      <p:sp>
        <p:nvSpPr>
          <p:cNvPr id="63" name="Oval 18"/>
          <p:cNvSpPr>
            <a:spLocks noChangeArrowheads="1"/>
          </p:cNvSpPr>
          <p:nvPr/>
        </p:nvSpPr>
        <p:spPr bwMode="auto">
          <a:xfrm>
            <a:off x="8205788" y="5243730"/>
            <a:ext cx="352425" cy="339725"/>
          </a:xfrm>
          <a:prstGeom prst="ellipse">
            <a:avLst/>
          </a:prstGeom>
          <a:solidFill>
            <a:srgbClr val="FFFFFF"/>
          </a:solidFill>
          <a:ln w="12700" algn="ctr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anchor="ctr"/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defRPr/>
            </a:pPr>
            <a:endParaRPr lang="en-US" altLang="en-US" sz="1400" dirty="0">
              <a:solidFill>
                <a:srgbClr val="000000"/>
              </a:solidFill>
            </a:endParaRPr>
          </a:p>
        </p:txBody>
      </p:sp>
      <p:pic>
        <p:nvPicPr>
          <p:cNvPr id="64" name="Picture 72" descr="18.em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5327868"/>
            <a:ext cx="2413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179512" y="17566"/>
            <a:ext cx="8456613" cy="950913"/>
          </a:xfrm>
        </p:spPr>
        <p:txBody>
          <a:bodyPr/>
          <a:lstStyle/>
          <a:p>
            <a:pPr lvl="1"/>
            <a:r>
              <a:rPr lang="en-GB" sz="2800" smtClean="0">
                <a:solidFill>
                  <a:schemeClr val="bg1"/>
                </a:solidFill>
              </a:rPr>
              <a:t>OMS content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67944" y="2304605"/>
            <a:ext cx="221196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RMS &amp; OMS–CESSP </a:t>
            </a:r>
            <a:endParaRPr lang="en-GB" sz="12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MAA </a:t>
            </a:r>
            <a:r>
              <a:rPr lang="en-GB" sz="1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integration</a:t>
            </a:r>
            <a:r>
              <a:rPr lang="en-GB" sz="12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GB" sz="1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(*)</a:t>
            </a:r>
            <a:endParaRPr lang="en-GB" sz="12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Times New Roman" pitchFamily="18" charset="0"/>
            </a:endParaRPr>
          </a:p>
        </p:txBody>
      </p:sp>
      <p:cxnSp>
        <p:nvCxnSpPr>
          <p:cNvPr id="71" name="Straight Connector 46"/>
          <p:cNvCxnSpPr>
            <a:cxnSpLocks noChangeShapeType="1"/>
          </p:cNvCxnSpPr>
          <p:nvPr/>
        </p:nvCxnSpPr>
        <p:spPr bwMode="auto">
          <a:xfrm flipH="1">
            <a:off x="4467320" y="2901101"/>
            <a:ext cx="795" cy="833129"/>
          </a:xfrm>
          <a:prstGeom prst="line">
            <a:avLst/>
          </a:prstGeom>
          <a:noFill/>
          <a:ln w="3175" algn="ctr">
            <a:solidFill>
              <a:srgbClr val="009BBB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" name="Rectangle 72"/>
          <p:cNvSpPr/>
          <p:nvPr/>
        </p:nvSpPr>
        <p:spPr>
          <a:xfrm>
            <a:off x="2411760" y="1916832"/>
            <a:ext cx="1724025" cy="1163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OMS–</a:t>
            </a:r>
            <a:r>
              <a:rPr lang="en-GB" sz="1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eAF</a:t>
            </a:r>
            <a:r>
              <a:rPr lang="en-GB" sz="1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Integration (*)</a:t>
            </a:r>
          </a:p>
          <a:p>
            <a:pPr marL="171450" indent="-1714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 smtClean="0"/>
              <a:t>OMS Integration</a:t>
            </a:r>
            <a:endParaRPr lang="en-GB" altLang="en-US" sz="1200" dirty="0"/>
          </a:p>
          <a:p>
            <a:pPr>
              <a:defRPr/>
            </a:pPr>
            <a:r>
              <a:rPr lang="en-GB" altLang="en-US" sz="1200" dirty="0"/>
              <a:t>with X</a:t>
            </a:r>
            <a:r>
              <a:rPr lang="en-GB" sz="1200" dirty="0"/>
              <a:t>EVMPD (*)</a:t>
            </a:r>
            <a:endParaRPr lang="en-GB" altLang="en-US" sz="1200" dirty="0"/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Times New Roman" pitchFamily="18" charset="0"/>
            </a:endParaRPr>
          </a:p>
        </p:txBody>
      </p:sp>
      <p:cxnSp>
        <p:nvCxnSpPr>
          <p:cNvPr id="74" name="Straight Connector 46"/>
          <p:cNvCxnSpPr>
            <a:cxnSpLocks noChangeShapeType="1"/>
          </p:cNvCxnSpPr>
          <p:nvPr/>
        </p:nvCxnSpPr>
        <p:spPr bwMode="auto">
          <a:xfrm flipH="1">
            <a:off x="3457972" y="2908286"/>
            <a:ext cx="795" cy="833129"/>
          </a:xfrm>
          <a:prstGeom prst="line">
            <a:avLst/>
          </a:prstGeom>
          <a:noFill/>
          <a:ln w="3175" algn="ctr">
            <a:solidFill>
              <a:srgbClr val="009BBB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Rectangle 74"/>
          <p:cNvSpPr/>
          <p:nvPr/>
        </p:nvSpPr>
        <p:spPr>
          <a:xfrm>
            <a:off x="6176462" y="2317405"/>
            <a:ext cx="149188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CESSP MAA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Enforcement</a:t>
            </a:r>
            <a:endParaRPr lang="en-GB" sz="12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Times New Roman" pitchFamily="18" charset="0"/>
            </a:endParaRPr>
          </a:p>
        </p:txBody>
      </p:sp>
      <p:cxnSp>
        <p:nvCxnSpPr>
          <p:cNvPr id="76" name="Straight Connector 46"/>
          <p:cNvCxnSpPr>
            <a:cxnSpLocks noChangeShapeType="1"/>
          </p:cNvCxnSpPr>
          <p:nvPr/>
        </p:nvCxnSpPr>
        <p:spPr bwMode="auto">
          <a:xfrm flipH="1">
            <a:off x="6540120" y="2892643"/>
            <a:ext cx="795" cy="833129"/>
          </a:xfrm>
          <a:prstGeom prst="line">
            <a:avLst/>
          </a:prstGeom>
          <a:noFill/>
          <a:ln w="3175" algn="ctr">
            <a:solidFill>
              <a:srgbClr val="009BBB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3"/>
          <p:cNvGrpSpPr/>
          <p:nvPr/>
        </p:nvGrpSpPr>
        <p:grpSpPr>
          <a:xfrm>
            <a:off x="5292725" y="692696"/>
            <a:ext cx="3784600" cy="1296987"/>
            <a:chOff x="5292725" y="692696"/>
            <a:chExt cx="3784600" cy="1296987"/>
          </a:xfrm>
        </p:grpSpPr>
        <p:sp>
          <p:nvSpPr>
            <p:cNvPr id="66" name="Rectangle 65"/>
            <p:cNvSpPr/>
            <p:nvPr/>
          </p:nvSpPr>
          <p:spPr bwMode="auto">
            <a:xfrm>
              <a:off x="5292725" y="692696"/>
              <a:ext cx="3716338" cy="129698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lIns="72000" tIns="72000" rIns="72000" bIns="72000" anchor="ctr">
              <a:spAutoFit/>
            </a:bodyPr>
            <a:lstStyle/>
            <a:p>
              <a:pPr>
                <a:defRPr/>
              </a:pPr>
              <a:endParaRPr lang="en-GB" dirty="0">
                <a:cs typeface="Arial" charset="0"/>
              </a:endParaRPr>
            </a:p>
          </p:txBody>
        </p:sp>
        <p:sp>
          <p:nvSpPr>
            <p:cNvPr id="67" name="TextBox 5"/>
            <p:cNvSpPr txBox="1">
              <a:spLocks noChangeArrowheads="1"/>
            </p:cNvSpPr>
            <p:nvPr/>
          </p:nvSpPr>
          <p:spPr bwMode="auto">
            <a:xfrm>
              <a:off x="5364088" y="692795"/>
              <a:ext cx="2103437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ts val="2800"/>
                </a:lnSpc>
                <a:spcAft>
                  <a:spcPts val="1200"/>
                </a:spcAft>
                <a:buClr>
                  <a:srgbClr val="000000"/>
                </a:buClr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2400"/>
                </a:lnSpc>
                <a:spcAft>
                  <a:spcPts val="80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2400"/>
                </a:lnSpc>
                <a:spcAft>
                  <a:spcPts val="600"/>
                </a:spcAft>
                <a:buClr>
                  <a:schemeClr val="tx1"/>
                </a:buClr>
                <a:buFont typeface="Verdana" pitchFamily="34" charset="0"/>
                <a:buChar char="–"/>
                <a:defRPr sz="16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2000"/>
                </a:lnSpc>
                <a:spcAft>
                  <a:spcPts val="600"/>
                </a:spcAft>
                <a:buClr>
                  <a:schemeClr val="tx1"/>
                </a:buClr>
                <a:buFont typeface="Verdana" pitchFamily="34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2000"/>
                </a:lnSpc>
                <a:spcAft>
                  <a:spcPts val="600"/>
                </a:spcAft>
                <a:buClr>
                  <a:schemeClr val="tx1"/>
                </a:buClr>
                <a:buFont typeface="Verdana" pitchFamily="34" charset="0"/>
                <a:buChar char="–"/>
                <a:defRPr sz="14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2000"/>
                </a:lnSpc>
                <a:spcBef>
                  <a:spcPct val="0"/>
                </a:spcBef>
                <a:spcAft>
                  <a:spcPts val="600"/>
                </a:spcAft>
                <a:buClr>
                  <a:schemeClr val="tx1"/>
                </a:buClr>
                <a:buFont typeface="Verdana" pitchFamily="34" charset="0"/>
                <a:buChar char="–"/>
                <a:defRPr sz="14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2000"/>
                </a:lnSpc>
                <a:spcBef>
                  <a:spcPct val="0"/>
                </a:spcBef>
                <a:spcAft>
                  <a:spcPts val="600"/>
                </a:spcAft>
                <a:buClr>
                  <a:schemeClr val="tx1"/>
                </a:buClr>
                <a:buFont typeface="Verdana" pitchFamily="34" charset="0"/>
                <a:buChar char="–"/>
                <a:defRPr sz="14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2000"/>
                </a:lnSpc>
                <a:spcBef>
                  <a:spcPct val="0"/>
                </a:spcBef>
                <a:spcAft>
                  <a:spcPts val="600"/>
                </a:spcAft>
                <a:buClr>
                  <a:schemeClr val="tx1"/>
                </a:buClr>
                <a:buFont typeface="Verdana" pitchFamily="34" charset="0"/>
                <a:buChar char="–"/>
                <a:defRPr sz="14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2000"/>
                </a:lnSpc>
                <a:spcBef>
                  <a:spcPct val="0"/>
                </a:spcBef>
                <a:spcAft>
                  <a:spcPts val="600"/>
                </a:spcAft>
                <a:buClr>
                  <a:schemeClr val="tx1"/>
                </a:buClr>
                <a:buFont typeface="Verdana" pitchFamily="34" charset="0"/>
                <a:buChar char="–"/>
                <a:defRPr sz="14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defRPr/>
              </a:pPr>
              <a:r>
                <a:rPr lang="en-GB" altLang="en-US" sz="1100" b="1" kern="0" dirty="0" smtClean="0"/>
                <a:t>Key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852292" y="875357"/>
              <a:ext cx="2995613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l" eaLnBrk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en-US" sz="1000" kern="0" dirty="0">
                  <a:solidFill>
                    <a:schemeClr val="tx1"/>
                  </a:solidFill>
                  <a:latin typeface="Verdana"/>
                  <a:cs typeface="Arial"/>
                </a:rPr>
                <a:t>Points at which new organisation data is published in OMS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5874517" y="1251595"/>
              <a:ext cx="320280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 eaLnBrk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en-US" sz="1000" kern="0" dirty="0" smtClean="0">
                  <a:solidFill>
                    <a:schemeClr val="tx1"/>
                  </a:solidFill>
                  <a:latin typeface="Verdana"/>
                  <a:cs typeface="Arial"/>
                </a:rPr>
                <a:t>Mapping of </a:t>
              </a:r>
              <a:r>
                <a:rPr lang="en-GB" altLang="en-US" sz="1000" kern="0" dirty="0">
                  <a:solidFill>
                    <a:schemeClr val="tx1"/>
                  </a:solidFill>
                  <a:latin typeface="Verdana"/>
                  <a:cs typeface="Arial"/>
                </a:rPr>
                <a:t>Organisations data against </a:t>
              </a:r>
              <a:r>
                <a:rPr lang="en-GB" altLang="en-US" sz="1000" kern="0" dirty="0" smtClean="0">
                  <a:solidFill>
                    <a:schemeClr val="tx1"/>
                  </a:solidFill>
                  <a:latin typeface="Verdana"/>
                  <a:cs typeface="Arial"/>
                </a:rPr>
                <a:t>OMS and submission of </a:t>
              </a:r>
              <a:r>
                <a:rPr lang="en-GB" altLang="en-US" sz="1000" kern="0" dirty="0">
                  <a:solidFill>
                    <a:schemeClr val="tx1"/>
                  </a:solidFill>
                  <a:latin typeface="Verdana"/>
                  <a:cs typeface="Arial"/>
                </a:rPr>
                <a:t>C</a:t>
              </a:r>
              <a:r>
                <a:rPr lang="en-GB" altLang="en-US" sz="1000" kern="0" dirty="0" smtClean="0">
                  <a:solidFill>
                    <a:schemeClr val="tx1"/>
                  </a:solidFill>
                  <a:latin typeface="Verdana"/>
                  <a:cs typeface="Arial"/>
                </a:rPr>
                <a:t>hange Requests (CRs) for Organisations </a:t>
              </a:r>
              <a:endParaRPr lang="en-GB" altLang="en-US" sz="1000" kern="0" dirty="0">
                <a:solidFill>
                  <a:schemeClr val="tx1"/>
                </a:solidFill>
                <a:latin typeface="Verdana"/>
                <a:cs typeface="Arial"/>
              </a:endParaRPr>
            </a:p>
          </p:txBody>
        </p:sp>
        <p:sp>
          <p:nvSpPr>
            <p:cNvPr id="70" name="Right Arrow 69"/>
            <p:cNvSpPr/>
            <p:nvPr/>
          </p:nvSpPr>
          <p:spPr bwMode="auto">
            <a:xfrm>
              <a:off x="5452988" y="1361132"/>
              <a:ext cx="344487" cy="182563"/>
            </a:xfrm>
            <a:prstGeom prst="rightArrow">
              <a:avLst/>
            </a:prstGeom>
            <a:solidFill>
              <a:srgbClr val="FFFFFF"/>
            </a:solidFill>
            <a:ln w="19050" cap="flat" cmpd="sng" algn="ctr">
              <a:solidFill>
                <a:srgbClr val="E98300"/>
              </a:solidFill>
              <a:prstDash val="solid"/>
              <a:headEnd type="none" w="med" len="med"/>
              <a:tailEnd type="triangle" w="med" len="med"/>
            </a:ln>
            <a:effectLst/>
            <a:extLst/>
          </p:spPr>
          <p:txBody>
            <a:bodyPr anchor="ctr"/>
            <a:lstStyle/>
            <a:p>
              <a:pPr eaLnBrk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 kern="0" dirty="0">
                <a:solidFill>
                  <a:sysClr val="windowText" lastClr="000000"/>
                </a:solidFill>
                <a:latin typeface="Verdana"/>
                <a:cs typeface="Arial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5503865" y="1052835"/>
              <a:ext cx="148255" cy="148255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1C9FB6"/>
              </a:solidFill>
              <a:prstDash val="solid"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pPr eaLnBrk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 kern="0" dirty="0">
                <a:solidFill>
                  <a:sysClr val="windowText" lastClr="000000"/>
                </a:solidFill>
                <a:latin typeface="Verdana"/>
                <a:cs typeface="Arial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5436096" y="1669544"/>
              <a:ext cx="1998662" cy="32013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lIns="36000" tIns="36000" rIns="36000" bIns="36000" anchor="ctr" anchorCtr="0"/>
            <a:lstStyle>
              <a:defPPr>
                <a:defRPr lang="en-GB"/>
              </a:defPPr>
              <a:lvl1pPr algn="ctr" rtl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rgbClr val="000000"/>
                  </a:solidFill>
                  <a:latin typeface="Verdana" pitchFamily="34" charset="0"/>
                  <a:ea typeface="+mn-ea"/>
                  <a:cs typeface="Arial" charset="0"/>
                </a:defRPr>
              </a:lvl1pPr>
              <a:lvl2pPr marL="457200" algn="ctr" rtl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rgbClr val="000000"/>
                  </a:solidFill>
                  <a:latin typeface="Verdana" pitchFamily="34" charset="0"/>
                  <a:ea typeface="+mn-ea"/>
                  <a:cs typeface="Arial" charset="0"/>
                </a:defRPr>
              </a:lvl2pPr>
              <a:lvl3pPr marL="914400" algn="ctr" rtl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rgbClr val="000000"/>
                  </a:solidFill>
                  <a:latin typeface="Verdana" pitchFamily="34" charset="0"/>
                  <a:ea typeface="+mn-ea"/>
                  <a:cs typeface="Arial" charset="0"/>
                </a:defRPr>
              </a:lvl3pPr>
              <a:lvl4pPr marL="1371600" algn="ctr" rtl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rgbClr val="000000"/>
                  </a:solidFill>
                  <a:latin typeface="Verdana" pitchFamily="34" charset="0"/>
                  <a:ea typeface="+mn-ea"/>
                  <a:cs typeface="Arial" charset="0"/>
                </a:defRPr>
              </a:lvl4pPr>
              <a:lvl5pPr marL="1828800" algn="ctr" rtl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rgbClr val="000000"/>
                  </a:solidFill>
                  <a:latin typeface="Verdana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rgbClr val="000000"/>
                  </a:solidFill>
                  <a:latin typeface="Verdana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rgbClr val="000000"/>
                  </a:solidFill>
                  <a:latin typeface="Verdana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rgbClr val="000000"/>
                  </a:solidFill>
                  <a:latin typeface="Verdana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rgbClr val="000000"/>
                  </a:solidFill>
                  <a:latin typeface="Verdana" pitchFamily="34" charset="0"/>
                  <a:ea typeface="+mn-ea"/>
                  <a:cs typeface="Arial" charset="0"/>
                </a:defRPr>
              </a:lvl9pPr>
            </a:lstStyle>
            <a:p>
              <a:pPr algn="l">
                <a:defRPr/>
              </a:pPr>
              <a:r>
                <a:rPr lang="en-GB" altLang="en-US" sz="1000" dirty="0" smtClean="0">
                  <a:solidFill>
                    <a:schemeClr val="tx1"/>
                  </a:solidFill>
                </a:rPr>
                <a:t>(*)       subject to planning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417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57F717-FD23-493C-BA54-F5AB575BDEC9}" type="slidenum">
              <a:rPr lang="en-GB" altLang="en-US" smtClean="0">
                <a:solidFill>
                  <a:srgbClr val="000000"/>
                </a:solidFill>
              </a:rPr>
              <a:pPr/>
              <a:t>11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413948"/>
              </p:ext>
            </p:extLst>
          </p:nvPr>
        </p:nvGraphicFramePr>
        <p:xfrm>
          <a:off x="323528" y="683171"/>
          <a:ext cx="8602539" cy="5742781"/>
        </p:xfrm>
        <a:graphic>
          <a:graphicData uri="http://schemas.openxmlformats.org/drawingml/2006/table">
            <a:tbl>
              <a:tblPr firstRow="1" bandRow="1"/>
              <a:tblGrid>
                <a:gridCol w="316527"/>
                <a:gridCol w="769766"/>
                <a:gridCol w="769766"/>
                <a:gridCol w="769766"/>
                <a:gridCol w="769766"/>
                <a:gridCol w="769766"/>
                <a:gridCol w="769766"/>
                <a:gridCol w="769766"/>
                <a:gridCol w="2897650"/>
              </a:tblGrid>
              <a:tr h="360040">
                <a:tc gridSpan="8">
                  <a:txBody>
                    <a:bodyPr/>
                    <a:lstStyle/>
                    <a:p>
                      <a:pPr algn="l"/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                                                                                2017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2018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84414">
                <a:tc>
                  <a:txBody>
                    <a:bodyPr/>
                    <a:lstStyle/>
                    <a:p>
                      <a:pPr algn="ctr"/>
                      <a:endParaRPr lang="en-GB" sz="12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Jun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Jul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Aug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Sep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Oct            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Nov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smtClean="0">
                          <a:solidFill>
                            <a:schemeClr val="bg1"/>
                          </a:solidFill>
                        </a:rPr>
                        <a:t>Dec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506172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+mn-lt"/>
                        </a:rPr>
                        <a:t>NCAs</a:t>
                      </a:r>
                      <a:r>
                        <a:rPr lang="en-GB" sz="1800" dirty="0" smtClean="0">
                          <a:latin typeface="+mn-lt"/>
                        </a:rPr>
                        <a:t> </a:t>
                      </a:r>
                      <a:endParaRPr lang="en-GB" sz="1800" dirty="0">
                        <a:latin typeface="+mn-lt"/>
                      </a:endParaRPr>
                    </a:p>
                  </a:txBody>
                  <a:tcPr vert="vert27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</a:tr>
              <a:tr h="24921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800" b="1" dirty="0" smtClean="0">
                          <a:latin typeface="+mn-lt"/>
                        </a:rPr>
                        <a:t>Industry</a:t>
                      </a:r>
                      <a:endParaRPr lang="en-GB" sz="1800" b="1" dirty="0">
                        <a:latin typeface="+mn-lt"/>
                      </a:endParaRPr>
                    </a:p>
                  </a:txBody>
                  <a:tcPr vert="vert27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</a:tr>
            </a:tbl>
          </a:graphicData>
        </a:graphic>
      </p:graphicFrame>
      <p:sp>
        <p:nvSpPr>
          <p:cNvPr id="7" name="Pentagon 9"/>
          <p:cNvSpPr>
            <a:spLocks noChangeArrowheads="1"/>
          </p:cNvSpPr>
          <p:nvPr/>
        </p:nvSpPr>
        <p:spPr bwMode="auto">
          <a:xfrm>
            <a:off x="1187001" y="1547267"/>
            <a:ext cx="7200900" cy="973138"/>
          </a:xfrm>
          <a:prstGeom prst="homePlate">
            <a:avLst>
              <a:gd name="adj" fmla="val 49982"/>
            </a:avLst>
          </a:prstGeom>
          <a:solidFill>
            <a:srgbClr val="83D0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lg" len="med"/>
              </a14:hiddenLine>
            </a:ext>
          </a:extLst>
        </p:spPr>
        <p:txBody>
          <a:bodyPr lIns="72000" tIns="72000" rIns="72000" bIns="72000" anchor="ctr"/>
          <a:lstStyle>
            <a:lvl1pPr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600" b="1" dirty="0">
                <a:solidFill>
                  <a:srgbClr val="000000"/>
                </a:solidFill>
              </a:rPr>
              <a:t>Start using </a:t>
            </a:r>
            <a:r>
              <a:rPr lang="en-GB" altLang="en-US" sz="1600" b="1" dirty="0" smtClean="0">
                <a:solidFill>
                  <a:srgbClr val="000000"/>
                </a:solidFill>
              </a:rPr>
              <a:t>RMS:</a:t>
            </a:r>
            <a:r>
              <a:rPr lang="en-GB" altLang="en-US" sz="1600" dirty="0" smtClean="0">
                <a:solidFill>
                  <a:srgbClr val="000000"/>
                </a:solidFill>
              </a:rPr>
              <a:t> </a:t>
            </a:r>
            <a:r>
              <a:rPr lang="en-GB" altLang="en-US" sz="1600" dirty="0">
                <a:solidFill>
                  <a:srgbClr val="000000"/>
                </a:solidFill>
              </a:rPr>
              <a:t>e.g. Search; Export, Submit Change Requests (CRs), Translations, Preferences, Documents, New API, Backward Compatible API</a:t>
            </a:r>
          </a:p>
        </p:txBody>
      </p:sp>
      <p:sp>
        <p:nvSpPr>
          <p:cNvPr id="8" name="Pentagon 12"/>
          <p:cNvSpPr>
            <a:spLocks noChangeArrowheads="1"/>
          </p:cNvSpPr>
          <p:nvPr/>
        </p:nvSpPr>
        <p:spPr bwMode="auto">
          <a:xfrm>
            <a:off x="3742876" y="2622005"/>
            <a:ext cx="4789487" cy="1174750"/>
          </a:xfrm>
          <a:prstGeom prst="homePlate">
            <a:avLst>
              <a:gd name="adj" fmla="val 49962"/>
            </a:avLst>
          </a:prstGeom>
          <a:solidFill>
            <a:srgbClr val="83D0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lg" len="med"/>
              </a14:hiddenLine>
            </a:ext>
          </a:extLst>
        </p:spPr>
        <p:txBody>
          <a:bodyPr lIns="72000" tIns="72000" rIns="72000" bIns="72000" anchor="ctr"/>
          <a:lstStyle>
            <a:lvl1pPr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600" b="1" dirty="0">
                <a:solidFill>
                  <a:srgbClr val="000000"/>
                </a:solidFill>
              </a:rPr>
              <a:t>Start using OMS: </a:t>
            </a:r>
            <a:r>
              <a:rPr lang="en-GB" altLang="en-US" sz="1600" dirty="0">
                <a:solidFill>
                  <a:srgbClr val="000000"/>
                </a:solidFill>
              </a:rPr>
              <a:t>e.g. Search; Export; Submit CRs, Documents, API</a:t>
            </a:r>
          </a:p>
        </p:txBody>
      </p: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1494976" y="2448967"/>
            <a:ext cx="352425" cy="339725"/>
            <a:chOff x="2051720" y="4065588"/>
            <a:chExt cx="352425" cy="339725"/>
          </a:xfrm>
        </p:grpSpPr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2051720" y="4065588"/>
              <a:ext cx="352425" cy="339725"/>
              <a:chOff x="4291177" y="3361690"/>
              <a:chExt cx="352395" cy="339988"/>
            </a:xfrm>
          </p:grpSpPr>
          <p:sp>
            <p:nvSpPr>
              <p:cNvPr id="12" name="Oval 18"/>
              <p:cNvSpPr>
                <a:spLocks noChangeArrowheads="1"/>
              </p:cNvSpPr>
              <p:nvPr/>
            </p:nvSpPr>
            <p:spPr bwMode="auto">
              <a:xfrm>
                <a:off x="4291177" y="3361690"/>
                <a:ext cx="352395" cy="339988"/>
              </a:xfrm>
              <a:prstGeom prst="ellipse">
                <a:avLst/>
              </a:prstGeom>
              <a:solidFill>
                <a:srgbClr val="FFFFFF"/>
              </a:solidFill>
              <a:ln w="12700" algn="ctr">
                <a:solidFill>
                  <a:schemeClr val="bg1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 anchor="ctr"/>
              <a:lstStyle>
                <a:lvl1pPr eaLnBrk="0" hangingPunct="0">
                  <a:lnSpc>
                    <a:spcPts val="2100"/>
                  </a:lnSpc>
                  <a:spcAft>
                    <a:spcPts val="900"/>
                  </a:spcAft>
                  <a:buClr>
                    <a:srgbClr val="000000"/>
                  </a:buClr>
                  <a:defRPr sz="15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lnSpc>
                    <a:spcPts val="1800"/>
                  </a:lnSpc>
                  <a:spcAft>
                    <a:spcPts val="600"/>
                  </a:spcAft>
                  <a:buClr>
                    <a:schemeClr val="tx1"/>
                  </a:buClr>
                  <a:buChar char="•"/>
                  <a:defRPr sz="13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lnSpc>
                    <a:spcPts val="18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2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•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defRPr/>
                </a:pPr>
                <a:endParaRPr lang="en-US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4381376" y="3443858"/>
                <a:ext cx="219075" cy="207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pic>
          <p:nvPicPr>
            <p:cNvPr id="11" name="Picture 10" descr="52.em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8951" y="4122084"/>
              <a:ext cx="211019" cy="226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23"/>
          <p:cNvGrpSpPr>
            <a:grpSpLocks/>
          </p:cNvGrpSpPr>
          <p:nvPr/>
        </p:nvGrpSpPr>
        <p:grpSpPr bwMode="auto">
          <a:xfrm>
            <a:off x="1115563" y="2448967"/>
            <a:ext cx="352425" cy="339725"/>
            <a:chOff x="4291177" y="3361690"/>
            <a:chExt cx="352395" cy="339988"/>
          </a:xfrm>
        </p:grpSpPr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4291177" y="3361690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grpSp>
          <p:nvGrpSpPr>
            <p:cNvPr id="16" name="Group 13"/>
            <p:cNvGrpSpPr>
              <a:grpSpLocks noChangeAspect="1"/>
            </p:cNvGrpSpPr>
            <p:nvPr/>
          </p:nvGrpSpPr>
          <p:grpSpPr bwMode="auto">
            <a:xfrm>
              <a:off x="4381376" y="3386710"/>
              <a:ext cx="222250" cy="265112"/>
              <a:chOff x="3782" y="2847"/>
              <a:chExt cx="140" cy="167"/>
            </a:xfrm>
          </p:grpSpPr>
          <p:sp>
            <p:nvSpPr>
              <p:cNvPr id="17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3782" y="2883"/>
                <a:ext cx="13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auto">
              <a:xfrm>
                <a:off x="3782" y="2847"/>
                <a:ext cx="140" cy="167"/>
              </a:xfrm>
              <a:custGeom>
                <a:avLst/>
                <a:gdLst>
                  <a:gd name="T0" fmla="*/ 68880 w 75"/>
                  <a:gd name="T1" fmla="*/ 32618 h 89"/>
                  <a:gd name="T2" fmla="*/ 7663 w 75"/>
                  <a:gd name="T3" fmla="*/ 27681 h 89"/>
                  <a:gd name="T4" fmla="*/ 0 w 75"/>
                  <a:gd name="T5" fmla="*/ 30283 h 89"/>
                  <a:gd name="T6" fmla="*/ 14304 w 75"/>
                  <a:gd name="T7" fmla="*/ 90188 h 89"/>
                  <a:gd name="T8" fmla="*/ 23143 w 75"/>
                  <a:gd name="T9" fmla="*/ 90188 h 89"/>
                  <a:gd name="T10" fmla="*/ 15482 w 75"/>
                  <a:gd name="T11" fmla="*/ 61205 h 89"/>
                  <a:gd name="T12" fmla="*/ 71071 w 75"/>
                  <a:gd name="T13" fmla="*/ 34558 h 89"/>
                  <a:gd name="T14" fmla="*/ 68880 w 75"/>
                  <a:gd name="T15" fmla="*/ 32618 h 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5" h="89">
                    <a:moveTo>
                      <a:pt x="72" y="32"/>
                    </a:moveTo>
                    <a:cubicBezTo>
                      <a:pt x="25" y="51"/>
                      <a:pt x="44" y="0"/>
                      <a:pt x="8" y="27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5" y="89"/>
                      <a:pt x="15" y="89"/>
                      <a:pt x="15" y="89"/>
                    </a:cubicBezTo>
                    <a:cubicBezTo>
                      <a:pt x="24" y="89"/>
                      <a:pt x="24" y="89"/>
                      <a:pt x="24" y="89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49" y="33"/>
                      <a:pt x="36" y="89"/>
                      <a:pt x="74" y="34"/>
                    </a:cubicBezTo>
                    <a:cubicBezTo>
                      <a:pt x="75" y="32"/>
                      <a:pt x="73" y="31"/>
                      <a:pt x="72" y="32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9" name="Group 29"/>
          <p:cNvGrpSpPr>
            <a:grpSpLocks/>
          </p:cNvGrpSpPr>
          <p:nvPr/>
        </p:nvGrpSpPr>
        <p:grpSpPr bwMode="auto">
          <a:xfrm>
            <a:off x="4028626" y="3528467"/>
            <a:ext cx="352425" cy="339725"/>
            <a:chOff x="2051720" y="4065588"/>
            <a:chExt cx="352425" cy="339725"/>
          </a:xfrm>
        </p:grpSpPr>
        <p:grpSp>
          <p:nvGrpSpPr>
            <p:cNvPr id="20" name="Group 15"/>
            <p:cNvGrpSpPr>
              <a:grpSpLocks/>
            </p:cNvGrpSpPr>
            <p:nvPr/>
          </p:nvGrpSpPr>
          <p:grpSpPr bwMode="auto">
            <a:xfrm>
              <a:off x="2051720" y="4065588"/>
              <a:ext cx="352425" cy="339725"/>
              <a:chOff x="4291177" y="3361690"/>
              <a:chExt cx="352395" cy="339988"/>
            </a:xfrm>
          </p:grpSpPr>
          <p:sp>
            <p:nvSpPr>
              <p:cNvPr id="22" name="Oval 18"/>
              <p:cNvSpPr>
                <a:spLocks noChangeArrowheads="1"/>
              </p:cNvSpPr>
              <p:nvPr/>
            </p:nvSpPr>
            <p:spPr bwMode="auto">
              <a:xfrm>
                <a:off x="4291177" y="3361690"/>
                <a:ext cx="352395" cy="339988"/>
              </a:xfrm>
              <a:prstGeom prst="ellipse">
                <a:avLst/>
              </a:prstGeom>
              <a:solidFill>
                <a:srgbClr val="FFFFFF"/>
              </a:solidFill>
              <a:ln w="12700" algn="ctr">
                <a:solidFill>
                  <a:schemeClr val="bg1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 anchor="ctr"/>
              <a:lstStyle>
                <a:lvl1pPr eaLnBrk="0" hangingPunct="0">
                  <a:lnSpc>
                    <a:spcPts val="2100"/>
                  </a:lnSpc>
                  <a:spcAft>
                    <a:spcPts val="900"/>
                  </a:spcAft>
                  <a:buClr>
                    <a:srgbClr val="000000"/>
                  </a:buClr>
                  <a:defRPr sz="15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lnSpc>
                    <a:spcPts val="1800"/>
                  </a:lnSpc>
                  <a:spcAft>
                    <a:spcPts val="600"/>
                  </a:spcAft>
                  <a:buClr>
                    <a:schemeClr val="tx1"/>
                  </a:buClr>
                  <a:buChar char="•"/>
                  <a:defRPr sz="13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lnSpc>
                    <a:spcPts val="18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2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•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defRPr/>
                </a:pPr>
                <a:endParaRPr lang="en-US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4381376" y="3443858"/>
                <a:ext cx="219075" cy="207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pic>
          <p:nvPicPr>
            <p:cNvPr id="21" name="Picture 31" descr="52.em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8951" y="4122084"/>
              <a:ext cx="211019" cy="226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658738" y="3528467"/>
            <a:ext cx="352425" cy="339725"/>
            <a:chOff x="4291177" y="3361690"/>
            <a:chExt cx="352395" cy="339988"/>
          </a:xfrm>
        </p:grpSpPr>
        <p:sp>
          <p:nvSpPr>
            <p:cNvPr id="25" name="Oval 18"/>
            <p:cNvSpPr>
              <a:spLocks noChangeArrowheads="1"/>
            </p:cNvSpPr>
            <p:nvPr/>
          </p:nvSpPr>
          <p:spPr bwMode="auto">
            <a:xfrm>
              <a:off x="4291177" y="3361690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grpSp>
          <p:nvGrpSpPr>
            <p:cNvPr id="26" name="Group 13"/>
            <p:cNvGrpSpPr>
              <a:grpSpLocks noChangeAspect="1"/>
            </p:cNvGrpSpPr>
            <p:nvPr/>
          </p:nvGrpSpPr>
          <p:grpSpPr bwMode="auto">
            <a:xfrm>
              <a:off x="4381376" y="3386710"/>
              <a:ext cx="222250" cy="265112"/>
              <a:chOff x="3782" y="2847"/>
              <a:chExt cx="140" cy="167"/>
            </a:xfrm>
          </p:grpSpPr>
          <p:sp>
            <p:nvSpPr>
              <p:cNvPr id="27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3782" y="2883"/>
                <a:ext cx="13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Freeform 14"/>
              <p:cNvSpPr>
                <a:spLocks/>
              </p:cNvSpPr>
              <p:nvPr/>
            </p:nvSpPr>
            <p:spPr bwMode="auto">
              <a:xfrm>
                <a:off x="3782" y="2847"/>
                <a:ext cx="140" cy="167"/>
              </a:xfrm>
              <a:custGeom>
                <a:avLst/>
                <a:gdLst>
                  <a:gd name="T0" fmla="*/ 68880 w 75"/>
                  <a:gd name="T1" fmla="*/ 32618 h 89"/>
                  <a:gd name="T2" fmla="*/ 7663 w 75"/>
                  <a:gd name="T3" fmla="*/ 27681 h 89"/>
                  <a:gd name="T4" fmla="*/ 0 w 75"/>
                  <a:gd name="T5" fmla="*/ 30283 h 89"/>
                  <a:gd name="T6" fmla="*/ 14304 w 75"/>
                  <a:gd name="T7" fmla="*/ 90188 h 89"/>
                  <a:gd name="T8" fmla="*/ 23143 w 75"/>
                  <a:gd name="T9" fmla="*/ 90188 h 89"/>
                  <a:gd name="T10" fmla="*/ 15482 w 75"/>
                  <a:gd name="T11" fmla="*/ 61205 h 89"/>
                  <a:gd name="T12" fmla="*/ 71071 w 75"/>
                  <a:gd name="T13" fmla="*/ 34558 h 89"/>
                  <a:gd name="T14" fmla="*/ 68880 w 75"/>
                  <a:gd name="T15" fmla="*/ 32618 h 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5" h="89">
                    <a:moveTo>
                      <a:pt x="72" y="32"/>
                    </a:moveTo>
                    <a:cubicBezTo>
                      <a:pt x="25" y="51"/>
                      <a:pt x="44" y="0"/>
                      <a:pt x="8" y="27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5" y="89"/>
                      <a:pt x="15" y="89"/>
                      <a:pt x="15" y="89"/>
                    </a:cubicBezTo>
                    <a:cubicBezTo>
                      <a:pt x="24" y="89"/>
                      <a:pt x="24" y="89"/>
                      <a:pt x="24" y="89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49" y="33"/>
                      <a:pt x="36" y="89"/>
                      <a:pt x="74" y="34"/>
                    </a:cubicBezTo>
                    <a:cubicBezTo>
                      <a:pt x="75" y="32"/>
                      <a:pt x="73" y="31"/>
                      <a:pt x="72" y="32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9" name="Pentagon 39"/>
          <p:cNvSpPr>
            <a:spLocks noChangeArrowheads="1"/>
          </p:cNvSpPr>
          <p:nvPr/>
        </p:nvSpPr>
        <p:spPr bwMode="auto">
          <a:xfrm>
            <a:off x="3746051" y="4067323"/>
            <a:ext cx="4786312" cy="973138"/>
          </a:xfrm>
          <a:prstGeom prst="homePlate">
            <a:avLst>
              <a:gd name="adj" fmla="val 49981"/>
            </a:avLst>
          </a:prstGeom>
          <a:solidFill>
            <a:srgbClr val="83D0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lg" len="med"/>
              </a14:hiddenLine>
            </a:ext>
          </a:extLst>
        </p:spPr>
        <p:txBody>
          <a:bodyPr lIns="72000" tIns="72000" rIns="72000" bIns="72000" anchor="ctr"/>
          <a:lstStyle>
            <a:lvl1pPr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600" b="1" dirty="0">
                <a:solidFill>
                  <a:srgbClr val="000000"/>
                </a:solidFill>
              </a:rPr>
              <a:t>Start using RMS: </a:t>
            </a:r>
            <a:r>
              <a:rPr lang="en-GB" altLang="en-US" sz="1600" dirty="0">
                <a:solidFill>
                  <a:srgbClr val="000000"/>
                </a:solidFill>
              </a:rPr>
              <a:t>e.g. Search; Export, Submit CRs, Preferences, Documents, API</a:t>
            </a:r>
          </a:p>
        </p:txBody>
      </p:sp>
      <p:sp>
        <p:nvSpPr>
          <p:cNvPr id="30" name="Pentagon 40"/>
          <p:cNvSpPr>
            <a:spLocks noChangeArrowheads="1"/>
          </p:cNvSpPr>
          <p:nvPr/>
        </p:nvSpPr>
        <p:spPr bwMode="auto">
          <a:xfrm>
            <a:off x="3752401" y="5197623"/>
            <a:ext cx="4779962" cy="1174750"/>
          </a:xfrm>
          <a:prstGeom prst="homePlate">
            <a:avLst>
              <a:gd name="adj" fmla="val 49957"/>
            </a:avLst>
          </a:prstGeom>
          <a:solidFill>
            <a:srgbClr val="83D0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lg" len="med"/>
              </a14:hiddenLine>
            </a:ext>
          </a:extLst>
        </p:spPr>
        <p:txBody>
          <a:bodyPr lIns="72000" tIns="72000" rIns="72000" bIns="72000" anchor="ctr"/>
          <a:lstStyle>
            <a:lvl1pPr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600" b="1">
                <a:solidFill>
                  <a:srgbClr val="000000"/>
                </a:solidFill>
              </a:rPr>
              <a:t>Start using OMS: </a:t>
            </a:r>
            <a:r>
              <a:rPr lang="en-GB" altLang="en-US" sz="1600">
                <a:solidFill>
                  <a:srgbClr val="000000"/>
                </a:solidFill>
              </a:rPr>
              <a:t>e.g.</a:t>
            </a:r>
            <a:r>
              <a:rPr lang="en-GB" altLang="en-US" sz="1600" b="1">
                <a:solidFill>
                  <a:srgbClr val="000000"/>
                </a:solidFill>
              </a:rPr>
              <a:t> </a:t>
            </a:r>
            <a:r>
              <a:rPr lang="en-GB" altLang="en-US" sz="1600">
                <a:solidFill>
                  <a:srgbClr val="000000"/>
                </a:solidFill>
              </a:rPr>
              <a:t>Search; Export; Submit CRs, Documents, API</a:t>
            </a:r>
          </a:p>
        </p:txBody>
      </p:sp>
      <p:grpSp>
        <p:nvGrpSpPr>
          <p:cNvPr id="31" name="Group 41"/>
          <p:cNvGrpSpPr>
            <a:grpSpLocks/>
          </p:cNvGrpSpPr>
          <p:nvPr/>
        </p:nvGrpSpPr>
        <p:grpSpPr bwMode="auto">
          <a:xfrm>
            <a:off x="4020688" y="4788048"/>
            <a:ext cx="352425" cy="339725"/>
            <a:chOff x="2051720" y="4065588"/>
            <a:chExt cx="352425" cy="339725"/>
          </a:xfrm>
        </p:grpSpPr>
        <p:grpSp>
          <p:nvGrpSpPr>
            <p:cNvPr id="32" name="Group 15"/>
            <p:cNvGrpSpPr>
              <a:grpSpLocks/>
            </p:cNvGrpSpPr>
            <p:nvPr/>
          </p:nvGrpSpPr>
          <p:grpSpPr bwMode="auto">
            <a:xfrm>
              <a:off x="2051720" y="4065588"/>
              <a:ext cx="352425" cy="339725"/>
              <a:chOff x="4291177" y="3361690"/>
              <a:chExt cx="352395" cy="339988"/>
            </a:xfrm>
          </p:grpSpPr>
          <p:sp>
            <p:nvSpPr>
              <p:cNvPr id="34" name="Oval 18"/>
              <p:cNvSpPr>
                <a:spLocks noChangeArrowheads="1"/>
              </p:cNvSpPr>
              <p:nvPr/>
            </p:nvSpPr>
            <p:spPr bwMode="auto">
              <a:xfrm>
                <a:off x="4291177" y="3361690"/>
                <a:ext cx="352395" cy="339988"/>
              </a:xfrm>
              <a:prstGeom prst="ellipse">
                <a:avLst/>
              </a:prstGeom>
              <a:solidFill>
                <a:srgbClr val="FFFFFF"/>
              </a:solidFill>
              <a:ln w="12700" algn="ctr">
                <a:solidFill>
                  <a:schemeClr val="bg1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 anchor="ctr"/>
              <a:lstStyle>
                <a:lvl1pPr eaLnBrk="0" hangingPunct="0">
                  <a:lnSpc>
                    <a:spcPts val="2100"/>
                  </a:lnSpc>
                  <a:spcAft>
                    <a:spcPts val="900"/>
                  </a:spcAft>
                  <a:buClr>
                    <a:srgbClr val="000000"/>
                  </a:buClr>
                  <a:defRPr sz="15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lnSpc>
                    <a:spcPts val="1800"/>
                  </a:lnSpc>
                  <a:spcAft>
                    <a:spcPts val="600"/>
                  </a:spcAft>
                  <a:buClr>
                    <a:schemeClr val="tx1"/>
                  </a:buClr>
                  <a:buChar char="•"/>
                  <a:defRPr sz="13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lnSpc>
                    <a:spcPts val="18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2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•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defRPr/>
                </a:pPr>
                <a:endParaRPr lang="en-US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4381376" y="3443858"/>
                <a:ext cx="219075" cy="207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pic>
          <p:nvPicPr>
            <p:cNvPr id="33" name="Picture 43" descr="52.em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8951" y="4122084"/>
              <a:ext cx="211019" cy="226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6" name="Group 12"/>
          <p:cNvGrpSpPr>
            <a:grpSpLocks/>
          </p:cNvGrpSpPr>
          <p:nvPr/>
        </p:nvGrpSpPr>
        <p:grpSpPr bwMode="auto">
          <a:xfrm>
            <a:off x="3636513" y="4799161"/>
            <a:ext cx="352425" cy="339725"/>
            <a:chOff x="5752703" y="2061413"/>
            <a:chExt cx="352395" cy="339988"/>
          </a:xfrm>
        </p:grpSpPr>
        <p:sp>
          <p:nvSpPr>
            <p:cNvPr id="37" name="Oval 18"/>
            <p:cNvSpPr>
              <a:spLocks noChangeArrowheads="1"/>
            </p:cNvSpPr>
            <p:nvPr/>
          </p:nvSpPr>
          <p:spPr bwMode="auto">
            <a:xfrm>
              <a:off x="5752703" y="2061413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pic>
          <p:nvPicPr>
            <p:cNvPr id="38" name="Picture 14" descr="14.em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8836" y="2096826"/>
              <a:ext cx="251609" cy="22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9" name="Group 49"/>
          <p:cNvGrpSpPr>
            <a:grpSpLocks/>
          </p:cNvGrpSpPr>
          <p:nvPr/>
        </p:nvGrpSpPr>
        <p:grpSpPr bwMode="auto">
          <a:xfrm>
            <a:off x="3947663" y="6092973"/>
            <a:ext cx="352425" cy="339725"/>
            <a:chOff x="2051720" y="4065588"/>
            <a:chExt cx="352425" cy="339725"/>
          </a:xfrm>
        </p:grpSpPr>
        <p:grpSp>
          <p:nvGrpSpPr>
            <p:cNvPr id="40" name="Group 15"/>
            <p:cNvGrpSpPr>
              <a:grpSpLocks/>
            </p:cNvGrpSpPr>
            <p:nvPr/>
          </p:nvGrpSpPr>
          <p:grpSpPr bwMode="auto">
            <a:xfrm>
              <a:off x="2051720" y="4065588"/>
              <a:ext cx="352425" cy="339725"/>
              <a:chOff x="4291177" y="3361690"/>
              <a:chExt cx="352395" cy="339988"/>
            </a:xfrm>
          </p:grpSpPr>
          <p:sp>
            <p:nvSpPr>
              <p:cNvPr id="42" name="Oval 18"/>
              <p:cNvSpPr>
                <a:spLocks noChangeArrowheads="1"/>
              </p:cNvSpPr>
              <p:nvPr/>
            </p:nvSpPr>
            <p:spPr bwMode="auto">
              <a:xfrm>
                <a:off x="4291177" y="3361690"/>
                <a:ext cx="352395" cy="339988"/>
              </a:xfrm>
              <a:prstGeom prst="ellipse">
                <a:avLst/>
              </a:prstGeom>
              <a:solidFill>
                <a:srgbClr val="FFFFFF"/>
              </a:solidFill>
              <a:ln w="12700" algn="ctr">
                <a:solidFill>
                  <a:schemeClr val="bg1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 anchor="ctr"/>
              <a:lstStyle>
                <a:lvl1pPr eaLnBrk="0" hangingPunct="0">
                  <a:lnSpc>
                    <a:spcPts val="2100"/>
                  </a:lnSpc>
                  <a:spcAft>
                    <a:spcPts val="900"/>
                  </a:spcAft>
                  <a:buClr>
                    <a:srgbClr val="000000"/>
                  </a:buClr>
                  <a:defRPr sz="15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lnSpc>
                    <a:spcPts val="1800"/>
                  </a:lnSpc>
                  <a:spcAft>
                    <a:spcPts val="600"/>
                  </a:spcAft>
                  <a:buClr>
                    <a:schemeClr val="tx1"/>
                  </a:buClr>
                  <a:buChar char="•"/>
                  <a:defRPr sz="13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lnSpc>
                    <a:spcPts val="18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2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•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defRPr/>
                </a:pPr>
                <a:endParaRPr lang="en-US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4381376" y="3443858"/>
                <a:ext cx="219075" cy="207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pic>
          <p:nvPicPr>
            <p:cNvPr id="41" name="Picture 51" descr="52.em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8951" y="4122084"/>
              <a:ext cx="211019" cy="226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4" name="Group 12"/>
          <p:cNvGrpSpPr>
            <a:grpSpLocks/>
          </p:cNvGrpSpPr>
          <p:nvPr/>
        </p:nvGrpSpPr>
        <p:grpSpPr bwMode="auto">
          <a:xfrm>
            <a:off x="3563488" y="6104086"/>
            <a:ext cx="352425" cy="339725"/>
            <a:chOff x="5752703" y="2061413"/>
            <a:chExt cx="352395" cy="339988"/>
          </a:xfrm>
        </p:grpSpPr>
        <p:sp>
          <p:nvSpPr>
            <p:cNvPr id="45" name="Oval 18"/>
            <p:cNvSpPr>
              <a:spLocks noChangeArrowheads="1"/>
            </p:cNvSpPr>
            <p:nvPr/>
          </p:nvSpPr>
          <p:spPr bwMode="auto">
            <a:xfrm>
              <a:off x="5752703" y="2061413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pic>
          <p:nvPicPr>
            <p:cNvPr id="46" name="Picture 14" descr="14.em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8836" y="2096826"/>
              <a:ext cx="251609" cy="22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7" name="Title 1"/>
          <p:cNvSpPr txBox="1">
            <a:spLocks/>
          </p:cNvSpPr>
          <p:nvPr/>
        </p:nvSpPr>
        <p:spPr bwMode="auto">
          <a:xfrm>
            <a:off x="358775" y="115888"/>
            <a:ext cx="8423275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n-GB" kern="0" dirty="0">
                <a:solidFill>
                  <a:schemeClr val="bg1"/>
                </a:solidFill>
              </a:rPr>
              <a:t>RMS and OMS functionality roll-out</a:t>
            </a:r>
          </a:p>
        </p:txBody>
      </p:sp>
      <p:grpSp>
        <p:nvGrpSpPr>
          <p:cNvPr id="48" name="Group 23"/>
          <p:cNvGrpSpPr>
            <a:grpSpLocks/>
          </p:cNvGrpSpPr>
          <p:nvPr/>
        </p:nvGrpSpPr>
        <p:grpSpPr bwMode="auto">
          <a:xfrm>
            <a:off x="1533919" y="6482800"/>
            <a:ext cx="218828" cy="210943"/>
            <a:chOff x="4291177" y="3361690"/>
            <a:chExt cx="352395" cy="339988"/>
          </a:xfrm>
        </p:grpSpPr>
        <p:sp>
          <p:nvSpPr>
            <p:cNvPr id="49" name="Oval 18"/>
            <p:cNvSpPr>
              <a:spLocks noChangeArrowheads="1"/>
            </p:cNvSpPr>
            <p:nvPr/>
          </p:nvSpPr>
          <p:spPr bwMode="auto">
            <a:xfrm>
              <a:off x="4291177" y="3361690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grpSp>
          <p:nvGrpSpPr>
            <p:cNvPr id="50" name="Group 13"/>
            <p:cNvGrpSpPr>
              <a:grpSpLocks noChangeAspect="1"/>
            </p:cNvGrpSpPr>
            <p:nvPr/>
          </p:nvGrpSpPr>
          <p:grpSpPr bwMode="auto">
            <a:xfrm>
              <a:off x="4381376" y="3386710"/>
              <a:ext cx="222250" cy="265112"/>
              <a:chOff x="3782" y="2847"/>
              <a:chExt cx="140" cy="167"/>
            </a:xfrm>
          </p:grpSpPr>
          <p:sp>
            <p:nvSpPr>
              <p:cNvPr id="51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3782" y="2883"/>
                <a:ext cx="13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" name="Freeform 14"/>
              <p:cNvSpPr>
                <a:spLocks/>
              </p:cNvSpPr>
              <p:nvPr/>
            </p:nvSpPr>
            <p:spPr bwMode="auto">
              <a:xfrm>
                <a:off x="3782" y="2847"/>
                <a:ext cx="140" cy="167"/>
              </a:xfrm>
              <a:custGeom>
                <a:avLst/>
                <a:gdLst>
                  <a:gd name="T0" fmla="*/ 68880 w 75"/>
                  <a:gd name="T1" fmla="*/ 32618 h 89"/>
                  <a:gd name="T2" fmla="*/ 7663 w 75"/>
                  <a:gd name="T3" fmla="*/ 27681 h 89"/>
                  <a:gd name="T4" fmla="*/ 0 w 75"/>
                  <a:gd name="T5" fmla="*/ 30283 h 89"/>
                  <a:gd name="T6" fmla="*/ 14304 w 75"/>
                  <a:gd name="T7" fmla="*/ 90188 h 89"/>
                  <a:gd name="T8" fmla="*/ 23143 w 75"/>
                  <a:gd name="T9" fmla="*/ 90188 h 89"/>
                  <a:gd name="T10" fmla="*/ 15482 w 75"/>
                  <a:gd name="T11" fmla="*/ 61205 h 89"/>
                  <a:gd name="T12" fmla="*/ 71071 w 75"/>
                  <a:gd name="T13" fmla="*/ 34558 h 89"/>
                  <a:gd name="T14" fmla="*/ 68880 w 75"/>
                  <a:gd name="T15" fmla="*/ 32618 h 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5" h="89">
                    <a:moveTo>
                      <a:pt x="72" y="32"/>
                    </a:moveTo>
                    <a:cubicBezTo>
                      <a:pt x="25" y="51"/>
                      <a:pt x="44" y="0"/>
                      <a:pt x="8" y="27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5" y="89"/>
                      <a:pt x="15" y="89"/>
                      <a:pt x="15" y="89"/>
                    </a:cubicBezTo>
                    <a:cubicBezTo>
                      <a:pt x="24" y="89"/>
                      <a:pt x="24" y="89"/>
                      <a:pt x="24" y="89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49" y="33"/>
                      <a:pt x="36" y="89"/>
                      <a:pt x="74" y="34"/>
                    </a:cubicBezTo>
                    <a:cubicBezTo>
                      <a:pt x="75" y="32"/>
                      <a:pt x="73" y="31"/>
                      <a:pt x="72" y="32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53" name="Group 12"/>
          <p:cNvGrpSpPr>
            <a:grpSpLocks/>
          </p:cNvGrpSpPr>
          <p:nvPr/>
        </p:nvGrpSpPr>
        <p:grpSpPr bwMode="auto">
          <a:xfrm>
            <a:off x="611560" y="6482933"/>
            <a:ext cx="218828" cy="210943"/>
            <a:chOff x="5752703" y="2061413"/>
            <a:chExt cx="352395" cy="339988"/>
          </a:xfrm>
        </p:grpSpPr>
        <p:sp>
          <p:nvSpPr>
            <p:cNvPr id="54" name="Oval 18"/>
            <p:cNvSpPr>
              <a:spLocks noChangeArrowheads="1"/>
            </p:cNvSpPr>
            <p:nvPr/>
          </p:nvSpPr>
          <p:spPr bwMode="auto">
            <a:xfrm>
              <a:off x="5752703" y="2061413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pic>
          <p:nvPicPr>
            <p:cNvPr id="55" name="Picture 14" descr="14.em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8836" y="2096826"/>
              <a:ext cx="251609" cy="22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727619" y="6491894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NCAs</a:t>
            </a:r>
            <a:endParaRPr lang="en-GB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791515" y="6487824"/>
            <a:ext cx="6206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Industry</a:t>
            </a:r>
            <a:endParaRPr lang="en-GB" sz="800" dirty="0"/>
          </a:p>
        </p:txBody>
      </p:sp>
      <p:grpSp>
        <p:nvGrpSpPr>
          <p:cNvPr id="57" name="Group 29"/>
          <p:cNvGrpSpPr>
            <a:grpSpLocks/>
          </p:cNvGrpSpPr>
          <p:nvPr/>
        </p:nvGrpSpPr>
        <p:grpSpPr bwMode="auto">
          <a:xfrm>
            <a:off x="2267744" y="6482864"/>
            <a:ext cx="218829" cy="210943"/>
            <a:chOff x="2051720" y="4065588"/>
            <a:chExt cx="352425" cy="339725"/>
          </a:xfrm>
        </p:grpSpPr>
        <p:grpSp>
          <p:nvGrpSpPr>
            <p:cNvPr id="58" name="Group 15"/>
            <p:cNvGrpSpPr>
              <a:grpSpLocks/>
            </p:cNvGrpSpPr>
            <p:nvPr/>
          </p:nvGrpSpPr>
          <p:grpSpPr bwMode="auto">
            <a:xfrm>
              <a:off x="2051720" y="4065588"/>
              <a:ext cx="352425" cy="339725"/>
              <a:chOff x="4291177" y="3361690"/>
              <a:chExt cx="352395" cy="339988"/>
            </a:xfrm>
          </p:grpSpPr>
          <p:sp>
            <p:nvSpPr>
              <p:cNvPr id="60" name="Oval 18"/>
              <p:cNvSpPr>
                <a:spLocks noChangeArrowheads="1"/>
              </p:cNvSpPr>
              <p:nvPr/>
            </p:nvSpPr>
            <p:spPr bwMode="auto">
              <a:xfrm>
                <a:off x="4291177" y="3361690"/>
                <a:ext cx="352395" cy="339988"/>
              </a:xfrm>
              <a:prstGeom prst="ellipse">
                <a:avLst/>
              </a:prstGeom>
              <a:solidFill>
                <a:srgbClr val="FFFFFF"/>
              </a:solidFill>
              <a:ln w="12700" algn="ctr">
                <a:solidFill>
                  <a:schemeClr val="bg1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 anchor="ctr"/>
              <a:lstStyle>
                <a:lvl1pPr eaLnBrk="0" hangingPunct="0">
                  <a:lnSpc>
                    <a:spcPts val="2100"/>
                  </a:lnSpc>
                  <a:spcAft>
                    <a:spcPts val="900"/>
                  </a:spcAft>
                  <a:buClr>
                    <a:srgbClr val="000000"/>
                  </a:buClr>
                  <a:defRPr sz="15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lnSpc>
                    <a:spcPts val="1800"/>
                  </a:lnSpc>
                  <a:spcAft>
                    <a:spcPts val="600"/>
                  </a:spcAft>
                  <a:buClr>
                    <a:schemeClr val="tx1"/>
                  </a:buClr>
                  <a:buChar char="•"/>
                  <a:defRPr sz="13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lnSpc>
                    <a:spcPts val="18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2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•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defRPr/>
                </a:pPr>
                <a:endParaRPr lang="en-US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4381376" y="3443858"/>
                <a:ext cx="219075" cy="207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pic>
          <p:nvPicPr>
            <p:cNvPr id="59" name="Picture 31" descr="52.em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8952" y="4137425"/>
              <a:ext cx="211020" cy="226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2" name="TextBox 61"/>
          <p:cNvSpPr txBox="1"/>
          <p:nvPr/>
        </p:nvSpPr>
        <p:spPr>
          <a:xfrm>
            <a:off x="2486573" y="6481911"/>
            <a:ext cx="114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SPOR functionality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4022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57F717-FD23-493C-BA54-F5AB575BDEC9}" type="slidenum">
              <a:rPr lang="en-GB" altLang="en-US" smtClean="0">
                <a:solidFill>
                  <a:srgbClr val="000000"/>
                </a:solidFill>
              </a:rPr>
              <a:pPr/>
              <a:t>12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043608" y="1890915"/>
            <a:ext cx="231734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4" descr="Personal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623" y="1223345"/>
            <a:ext cx="500627" cy="64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156" y="1229052"/>
            <a:ext cx="507524" cy="64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 flipV="1">
            <a:off x="1046015" y="3645490"/>
            <a:ext cx="6190281" cy="282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" name="Picture 8" descr="Personal Pho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349" y="2992090"/>
            <a:ext cx="522720" cy="67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Personal Phot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320" y="3001753"/>
            <a:ext cx="495505" cy="65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Personal Phot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419" y="3001753"/>
            <a:ext cx="571725" cy="65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Personal Phot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894" y="3004092"/>
            <a:ext cx="516912" cy="65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Personal Phot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036" y="3001753"/>
            <a:ext cx="535289" cy="653400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411760" y="1904068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ctr">
              <a:defRPr sz="1100" b="1"/>
            </a:lvl1pPr>
          </a:lstStyle>
          <a:p>
            <a:r>
              <a:rPr lang="en-GB" sz="1200"/>
              <a:t>Pedro </a:t>
            </a:r>
            <a:endParaRPr lang="en-GB" sz="1200" smtClean="0"/>
          </a:p>
          <a:p>
            <a:r>
              <a:rPr lang="en-GB" sz="1200" smtClean="0"/>
              <a:t>Batista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899592" y="1904069"/>
            <a:ext cx="107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algn="ctr"/>
            <a:r>
              <a:rPr lang="en-GB" sz="1200"/>
              <a:t>Joanna </a:t>
            </a:r>
            <a:endParaRPr lang="en-GB" sz="1200" smtClean="0"/>
          </a:p>
          <a:p>
            <a:pPr algn="ctr"/>
            <a:r>
              <a:rPr lang="en-GB" sz="1200" smtClean="0"/>
              <a:t>Borkowicz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270151" y="3687415"/>
            <a:ext cx="1101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Katerina Bursikova</a:t>
            </a:r>
            <a:endParaRPr lang="en-GB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230591" y="3677367"/>
            <a:ext cx="1005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100" b="1"/>
            </a:lvl1pPr>
          </a:lstStyle>
          <a:p>
            <a:r>
              <a:rPr lang="en-GB" sz="1200"/>
              <a:t>Isabel  </a:t>
            </a:r>
            <a:endParaRPr lang="en-GB" sz="1200" smtClean="0"/>
          </a:p>
          <a:p>
            <a:r>
              <a:rPr lang="en-GB" sz="1200" smtClean="0"/>
              <a:t>Chicharo</a:t>
            </a:r>
            <a:endParaRPr lang="en-GB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757983" y="366481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100" b="1"/>
            </a:lvl1pPr>
          </a:lstStyle>
          <a:p>
            <a:r>
              <a:rPr lang="en-GB" sz="1200" dirty="0"/>
              <a:t>Kepa  Amutxastegi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82319" y="368702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100" b="1"/>
            </a:lvl1pPr>
          </a:lstStyle>
          <a:p>
            <a:r>
              <a:rPr lang="en-GB" sz="1200"/>
              <a:t>Nuno </a:t>
            </a:r>
            <a:endParaRPr lang="en-GB" sz="1200" smtClean="0"/>
          </a:p>
          <a:p>
            <a:r>
              <a:rPr lang="en-GB" sz="1200" smtClean="0"/>
              <a:t>Lopes</a:t>
            </a:r>
            <a:endParaRPr lang="en-GB" sz="1200" dirty="0"/>
          </a:p>
        </p:txBody>
      </p:sp>
      <p:sp>
        <p:nvSpPr>
          <p:cNvPr id="28" name="Rectangle 27"/>
          <p:cNvSpPr/>
          <p:nvPr/>
        </p:nvSpPr>
        <p:spPr>
          <a:xfrm>
            <a:off x="969606" y="5191118"/>
            <a:ext cx="7702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/>
              <a:t>Elena </a:t>
            </a:r>
            <a:endParaRPr lang="pt-BR" sz="1200" b="1" smtClean="0"/>
          </a:p>
          <a:p>
            <a:pPr algn="ctr"/>
            <a:r>
              <a:rPr lang="pt-BR" sz="1200" b="1" smtClean="0"/>
              <a:t>Nastac </a:t>
            </a:r>
            <a:endParaRPr lang="pt-BR" sz="1200" b="1" dirty="0"/>
          </a:p>
        </p:txBody>
      </p:sp>
      <p:sp>
        <p:nvSpPr>
          <p:cNvPr id="10243" name="TextBox 10242"/>
          <p:cNvSpPr txBox="1"/>
          <p:nvPr/>
        </p:nvSpPr>
        <p:spPr>
          <a:xfrm>
            <a:off x="395536" y="751941"/>
            <a:ext cx="222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1st line support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7544" y="2515847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2nd line support</a:t>
            </a:r>
            <a:endParaRPr lang="en-GB" b="1" dirty="0">
              <a:solidFill>
                <a:srgbClr val="0070C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969606" y="5190083"/>
            <a:ext cx="55442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CCFF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6" name="Picture 2" descr="\\fsb\Profiles\ardeleana\Desktop\binaryProcessing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58" y="4500943"/>
            <a:ext cx="522720" cy="687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6" descr="Personal Phot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264" y="4496357"/>
            <a:ext cx="563715" cy="69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8" descr="Personal Phot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20" y="4526339"/>
            <a:ext cx="522720" cy="63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Personal Phot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297" y="4496357"/>
            <a:ext cx="551421" cy="69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4934447" y="368741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100" b="1"/>
            </a:lvl1pPr>
          </a:lstStyle>
          <a:p>
            <a:r>
              <a:rPr lang="en-GB" sz="1200"/>
              <a:t>Jaume </a:t>
            </a:r>
            <a:endParaRPr lang="en-GB" sz="1200" smtClean="0"/>
          </a:p>
          <a:p>
            <a:r>
              <a:rPr lang="en-GB" sz="1200" smtClean="0"/>
              <a:t>Gonzalez</a:t>
            </a:r>
            <a:endParaRPr lang="en-GB" sz="1200" dirty="0"/>
          </a:p>
        </p:txBody>
      </p:sp>
      <p:sp>
        <p:nvSpPr>
          <p:cNvPr id="56" name="Rectangle 55"/>
          <p:cNvSpPr/>
          <p:nvPr/>
        </p:nvSpPr>
        <p:spPr>
          <a:xfrm>
            <a:off x="2414167" y="5188732"/>
            <a:ext cx="8781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 smtClean="0"/>
              <a:t>Cristina </a:t>
            </a:r>
          </a:p>
          <a:p>
            <a:pPr algn="ctr"/>
            <a:r>
              <a:rPr lang="pt-BR" sz="1200" b="1" smtClean="0"/>
              <a:t>Rusu </a:t>
            </a:r>
            <a:endParaRPr lang="en-GB" sz="1200" b="1" dirty="0"/>
          </a:p>
        </p:txBody>
      </p:sp>
      <p:sp>
        <p:nvSpPr>
          <p:cNvPr id="57" name="Rectangle 56"/>
          <p:cNvSpPr/>
          <p:nvPr/>
        </p:nvSpPr>
        <p:spPr>
          <a:xfrm>
            <a:off x="3561482" y="5199583"/>
            <a:ext cx="12289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/>
              <a:t>Dimitrios </a:t>
            </a:r>
            <a:endParaRPr lang="pt-BR" sz="1200" b="1" smtClean="0"/>
          </a:p>
          <a:p>
            <a:pPr algn="ctr"/>
            <a:r>
              <a:rPr lang="pt-BR" sz="1200" b="1" smtClean="0"/>
              <a:t>Daravigkas </a:t>
            </a:r>
            <a:endParaRPr lang="pt-BR" sz="1200" b="1" dirty="0"/>
          </a:p>
        </p:txBody>
      </p:sp>
      <p:sp>
        <p:nvSpPr>
          <p:cNvPr id="60" name="Rectangle 59"/>
          <p:cNvSpPr/>
          <p:nvPr/>
        </p:nvSpPr>
        <p:spPr>
          <a:xfrm>
            <a:off x="5006455" y="5199583"/>
            <a:ext cx="10081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/>
              <a:t>Debora </a:t>
            </a:r>
            <a:endParaRPr lang="pt-BR" sz="1200" b="1" smtClean="0"/>
          </a:p>
          <a:p>
            <a:pPr algn="ctr"/>
            <a:r>
              <a:rPr lang="pt-BR" sz="1200" b="1" smtClean="0"/>
              <a:t>Martins</a:t>
            </a:r>
            <a:endParaRPr lang="pt-BR" sz="1200" b="1" dirty="0"/>
          </a:p>
        </p:txBody>
      </p:sp>
      <p:sp>
        <p:nvSpPr>
          <p:cNvPr id="4" name="Rectangle 3"/>
          <p:cNvSpPr/>
          <p:nvPr/>
        </p:nvSpPr>
        <p:spPr>
          <a:xfrm>
            <a:off x="611560" y="5805264"/>
            <a:ext cx="8170490" cy="584775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EMA </a:t>
            </a:r>
            <a:r>
              <a:rPr lang="en-GB" sz="1600" dirty="0">
                <a:solidFill>
                  <a:schemeClr val="bg1"/>
                </a:solidFill>
              </a:rPr>
              <a:t>data stewards </a:t>
            </a:r>
            <a:r>
              <a:rPr lang="en-GB" sz="1600" dirty="0" smtClean="0">
                <a:solidFill>
                  <a:schemeClr val="bg1"/>
                </a:solidFill>
              </a:rPr>
              <a:t>- specialised EMA team that will manage </a:t>
            </a:r>
            <a:r>
              <a:rPr lang="en-GB" sz="1600" dirty="0">
                <a:solidFill>
                  <a:schemeClr val="bg1"/>
                </a:solidFill>
              </a:rPr>
              <a:t>SPOR </a:t>
            </a:r>
            <a:r>
              <a:rPr lang="en-GB" sz="1600" dirty="0" smtClean="0">
                <a:solidFill>
                  <a:schemeClr val="bg1"/>
                </a:solidFill>
              </a:rPr>
              <a:t>data and provide </a:t>
            </a:r>
            <a:r>
              <a:rPr lang="en-GB" sz="1600" dirty="0">
                <a:solidFill>
                  <a:schemeClr val="bg1"/>
                </a:solidFill>
              </a:rPr>
              <a:t>support to </a:t>
            </a:r>
            <a:r>
              <a:rPr lang="en-GB" sz="1600" dirty="0" smtClean="0">
                <a:solidFill>
                  <a:schemeClr val="bg1"/>
                </a:solidFill>
              </a:rPr>
              <a:t>stakeholders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 bwMode="auto">
          <a:xfrm>
            <a:off x="358775" y="115888"/>
            <a:ext cx="8423275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n-GB" kern="0" dirty="0" smtClean="0">
                <a:solidFill>
                  <a:schemeClr val="bg1"/>
                </a:solidFill>
              </a:rPr>
              <a:t>EMA data stewards – meet the team</a:t>
            </a:r>
            <a:endParaRPr lang="en-GB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34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505" y="1412776"/>
            <a:ext cx="8424000" cy="395922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Indicative RMS and OMS SLAs, based on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RMS </a:t>
            </a:r>
            <a:r>
              <a:rPr lang="en-GB" dirty="0" smtClean="0"/>
              <a:t>requests </a:t>
            </a:r>
            <a:r>
              <a:rPr lang="en-GB" dirty="0"/>
              <a:t>aimed to be validated within 2-5 </a:t>
            </a:r>
            <a:r>
              <a:rPr lang="en-GB" dirty="0" smtClean="0"/>
              <a:t>working days </a:t>
            </a:r>
            <a:r>
              <a:rPr lang="en-GB" dirty="0"/>
              <a:t>and approved within 1-2 </a:t>
            </a:r>
            <a:r>
              <a:rPr lang="en-GB" dirty="0" smtClean="0"/>
              <a:t>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OMS standard requests </a:t>
            </a:r>
            <a:r>
              <a:rPr lang="en-GB" dirty="0"/>
              <a:t>aimed to be </a:t>
            </a:r>
            <a:r>
              <a:rPr lang="en-GB" dirty="0" smtClean="0"/>
              <a:t>approved </a:t>
            </a:r>
            <a:r>
              <a:rPr lang="en-GB" dirty="0"/>
              <a:t>within </a:t>
            </a:r>
            <a:r>
              <a:rPr lang="en-GB" dirty="0" smtClean="0"/>
              <a:t>5 working days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In </a:t>
            </a:r>
            <a:r>
              <a:rPr lang="en-GB" b="1" dirty="0"/>
              <a:t>future the SLAs will be reviewed as these are new services where the workload </a:t>
            </a:r>
            <a:r>
              <a:rPr lang="en-GB" b="1" dirty="0" smtClean="0"/>
              <a:t>still </a:t>
            </a:r>
            <a:r>
              <a:rPr lang="en-GB" b="1" dirty="0"/>
              <a:t>need to be </a:t>
            </a:r>
            <a:r>
              <a:rPr lang="en-GB" b="1" dirty="0" smtClean="0"/>
              <a:t>verified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SLAs will be discussed with stakeholders as SPOR data will be consumed by other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Some additional information </a:t>
            </a:r>
            <a:r>
              <a:rPr lang="en-GB" dirty="0"/>
              <a:t>of the RMS and OMS </a:t>
            </a:r>
            <a:r>
              <a:rPr lang="en-GB" dirty="0" smtClean="0"/>
              <a:t>SLAs (draft) </a:t>
            </a:r>
            <a:r>
              <a:rPr lang="en-GB" dirty="0"/>
              <a:t>are listed in the </a:t>
            </a:r>
            <a:r>
              <a:rPr lang="en-GB" dirty="0" smtClean="0"/>
              <a:t>annex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57F717-FD23-493C-BA54-F5AB575BDEC9}" type="slidenum">
              <a:rPr lang="en-GB" altLang="en-US" smtClean="0">
                <a:solidFill>
                  <a:srgbClr val="000000"/>
                </a:solidFill>
              </a:rPr>
              <a:pPr/>
              <a:t>13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58776" y="116632"/>
            <a:ext cx="8424000" cy="95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168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536377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1072753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609131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2145507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GB" kern="0" smtClean="0">
                <a:solidFill>
                  <a:schemeClr val="bg1"/>
                </a:solidFill>
              </a:rPr>
              <a:t>SPOR SLAs</a:t>
            </a:r>
            <a:endParaRPr lang="en-GB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80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6" y="1269975"/>
            <a:ext cx="8424000" cy="4967337"/>
          </a:xfrm>
        </p:spPr>
        <p:txBody>
          <a:bodyPr/>
          <a:lstStyle/>
          <a:p>
            <a:pPr marL="342834" indent="-342834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At RMS (Referential Management System) and OMS (Organisation Management System) go-live, submission </a:t>
            </a:r>
            <a:r>
              <a:rPr lang="en-GB" sz="1600" b="1" dirty="0">
                <a:ea typeface="Verdana" panose="020B0604030504040204" pitchFamily="34" charset="0"/>
                <a:cs typeface="Verdana" panose="020B0604030504040204" pitchFamily="34" charset="0"/>
              </a:rPr>
              <a:t>processes will continue as before </a:t>
            </a: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and there will be no immediate process changes for stakeholders</a:t>
            </a:r>
          </a:p>
          <a:p>
            <a:pPr marL="342834" indent="-342834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Some changes in the current submission processes are being explored and consultation is taking place with stakeholders on these e.g. changes in </a:t>
            </a:r>
            <a:r>
              <a:rPr lang="en-GB" sz="1600" b="1" dirty="0">
                <a:ea typeface="Verdana" panose="020B0604030504040204" pitchFamily="34" charset="0"/>
                <a:cs typeface="Verdana" panose="020B0604030504040204" pitchFamily="34" charset="0"/>
              </a:rPr>
              <a:t>Art 57 submission process </a:t>
            </a: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are being discussed with </a:t>
            </a:r>
            <a:r>
              <a:rPr lang="en-GB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Art.57 </a:t>
            </a: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IWG. Consultation is also taking place with </a:t>
            </a:r>
            <a:r>
              <a:rPr lang="en-GB" sz="1600" b="1" dirty="0" err="1">
                <a:ea typeface="Verdana" panose="020B0604030504040204" pitchFamily="34" charset="0"/>
                <a:cs typeface="Verdana" panose="020B0604030504040204" pitchFamily="34" charset="0"/>
              </a:rPr>
              <a:t>eAF</a:t>
            </a: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 group to prioritise and plan for </a:t>
            </a:r>
            <a:r>
              <a:rPr lang="en-GB" sz="1600" dirty="0" err="1">
                <a:ea typeface="Verdana" panose="020B0604030504040204" pitchFamily="34" charset="0"/>
                <a:cs typeface="Verdana" panose="020B0604030504040204" pitchFamily="34" charset="0"/>
              </a:rPr>
              <a:t>eAF</a:t>
            </a: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 integration with OMS (it is already integrated with EUTCT/RMS</a:t>
            </a:r>
            <a:r>
              <a:rPr lang="en-GB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GB" sz="16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834" indent="-342834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From SPOR go-live to SPOR</a:t>
            </a:r>
            <a:r>
              <a:rPr lang="en-GB" sz="1600" b="1" dirty="0">
                <a:ea typeface="Verdana" panose="020B0604030504040204" pitchFamily="34" charset="0"/>
                <a:cs typeface="Verdana" panose="020B0604030504040204" pitchFamily="34" charset="0"/>
              </a:rPr>
              <a:t> becoming mandatory </a:t>
            </a: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in a given </a:t>
            </a:r>
            <a:r>
              <a:rPr lang="en-GB" sz="1600" b="1" dirty="0">
                <a:ea typeface="Verdana" panose="020B0604030504040204" pitchFamily="34" charset="0"/>
                <a:cs typeface="Verdana" panose="020B0604030504040204" pitchFamily="34" charset="0"/>
              </a:rPr>
              <a:t>regulatory process </a:t>
            </a: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there is normally a period which is </a:t>
            </a:r>
            <a:r>
              <a:rPr lang="en-GB" sz="1600" b="1" dirty="0">
                <a:ea typeface="Verdana" panose="020B0604030504040204" pitchFamily="34" charset="0"/>
                <a:cs typeface="Verdana" panose="020B0604030504040204" pitchFamily="34" charset="0"/>
              </a:rPr>
              <a:t>not less than 6 months</a:t>
            </a: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834" indent="-342834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Stakeholders (NCAs and Industry) are requested to carry on with agreed activities such as </a:t>
            </a:r>
            <a:r>
              <a:rPr lang="en-GB" sz="1600" b="1" dirty="0">
                <a:ea typeface="Verdana" panose="020B0604030504040204" pitchFamily="34" charset="0"/>
                <a:cs typeface="Verdana" panose="020B0604030504040204" pitchFamily="34" charset="0"/>
              </a:rPr>
              <a:t>mappings</a:t>
            </a: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GB" sz="1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submitting </a:t>
            </a:r>
            <a:r>
              <a:rPr lang="en-GB" sz="1600" b="1" dirty="0">
                <a:ea typeface="Verdana" panose="020B0604030504040204" pitchFamily="34" charset="0"/>
                <a:cs typeface="Verdana" panose="020B0604030504040204" pitchFamily="34" charset="0"/>
              </a:rPr>
              <a:t>change </a:t>
            </a:r>
            <a:r>
              <a:rPr lang="en-GB" sz="1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requests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57F717-FD23-493C-BA54-F5AB575BDEC9}" type="slidenum">
              <a:rPr lang="en-GB" altLang="en-US" smtClean="0">
                <a:solidFill>
                  <a:srgbClr val="000000"/>
                </a:solidFill>
              </a:rPr>
              <a:pPr/>
              <a:t>14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58776" y="116632"/>
            <a:ext cx="8424000" cy="95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168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536377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1072753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609131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2145507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GB" kern="0" dirty="0" smtClean="0">
                <a:solidFill>
                  <a:schemeClr val="bg1"/>
                </a:solidFill>
              </a:rPr>
              <a:t>Impacts at go-live</a:t>
            </a:r>
            <a:endParaRPr lang="en-GB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74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988941"/>
              </p:ext>
            </p:extLst>
          </p:nvPr>
        </p:nvGraphicFramePr>
        <p:xfrm>
          <a:off x="104767" y="692697"/>
          <a:ext cx="8931723" cy="6048248"/>
        </p:xfrm>
        <a:graphic>
          <a:graphicData uri="http://schemas.openxmlformats.org/drawingml/2006/table">
            <a:tbl>
              <a:tblPr firstRow="1" bandRow="1">
                <a:solidFill>
                  <a:schemeClr val="tx2">
                    <a:lumMod val="50000"/>
                  </a:schemeClr>
                </a:solidFill>
                <a:effectLst/>
              </a:tblPr>
              <a:tblGrid>
                <a:gridCol w="373560"/>
                <a:gridCol w="713180"/>
                <a:gridCol w="713180"/>
                <a:gridCol w="713180"/>
                <a:gridCol w="713180"/>
                <a:gridCol w="713180"/>
                <a:gridCol w="713180"/>
                <a:gridCol w="713180"/>
                <a:gridCol w="713180"/>
                <a:gridCol w="713180"/>
                <a:gridCol w="653750"/>
                <a:gridCol w="713180"/>
                <a:gridCol w="772613"/>
              </a:tblGrid>
              <a:tr h="144015">
                <a:tc gridSpan="5">
                  <a:txBody>
                    <a:bodyPr/>
                    <a:lstStyle/>
                    <a:p>
                      <a:pPr algn="l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             2017                                                                                                                                                      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2018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2019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0216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endParaRPr lang="en-GB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Q2</a:t>
                      </a:r>
                      <a:endParaRPr lang="en-GB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endParaRPr lang="en-GB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Q4</a:t>
                      </a:r>
                      <a:endParaRPr lang="en-GB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endParaRPr lang="en-GB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Q2</a:t>
                      </a:r>
                      <a:endParaRPr lang="en-GB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endParaRPr lang="en-GB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Q4</a:t>
                      </a:r>
                      <a:endParaRPr lang="en-GB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Q1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Q2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Q3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Q4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5867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&amp; OMS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kern="12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kern="12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kern="12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kern="12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kern="1200" baseline="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kern="12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kern="12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kern="1200" baseline="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kern="1200" baseline="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b="1" baseline="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b="1" baseline="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baseline="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 &amp; O Network Activities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00" b="1" kern="12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00" b="1" kern="12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00" b="1" kern="12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00" b="1" kern="12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00" b="1" kern="12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00" b="1" kern="12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00" b="1" kern="12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00" b="1" kern="12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Pentagon 11"/>
          <p:cNvSpPr/>
          <p:nvPr/>
        </p:nvSpPr>
        <p:spPr bwMode="auto">
          <a:xfrm>
            <a:off x="2636256" y="4337897"/>
            <a:ext cx="856255" cy="252000"/>
          </a:xfrm>
          <a:prstGeom prst="homePlate">
            <a:avLst/>
          </a:prstGeom>
          <a:solidFill>
            <a:srgbClr val="00B050"/>
          </a:solidFill>
          <a:ln>
            <a:noFill/>
            <a:headEnd type="none" w="med" len="med"/>
            <a:tailEnd type="triangle" w="lg" len="med"/>
          </a:ln>
          <a:effectLst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36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77788" lvl="3" indent="7938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800" b="1" dirty="0" smtClean="0">
                <a:solidFill>
                  <a:prstClr val="white"/>
                </a:solidFill>
              </a:rPr>
              <a:t>Ind. </a:t>
            </a:r>
            <a:r>
              <a:rPr lang="en-GB" sz="800" b="1" dirty="0">
                <a:solidFill>
                  <a:prstClr val="white"/>
                </a:solidFill>
              </a:rPr>
              <a:t>S</a:t>
            </a:r>
            <a:r>
              <a:rPr lang="en-GB" sz="800" b="1" dirty="0" smtClean="0">
                <a:solidFill>
                  <a:prstClr val="white"/>
                </a:solidFill>
              </a:rPr>
              <a:t>U</a:t>
            </a:r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3" name="Pentagon 12"/>
          <p:cNvSpPr/>
          <p:nvPr/>
        </p:nvSpPr>
        <p:spPr bwMode="auto">
          <a:xfrm>
            <a:off x="2627904" y="4659518"/>
            <a:ext cx="2796193" cy="252000"/>
          </a:xfrm>
          <a:prstGeom prst="homePlate">
            <a:avLst/>
          </a:prstGeom>
          <a:solidFill>
            <a:srgbClr val="00B050"/>
          </a:solidFill>
          <a:ln>
            <a:noFill/>
            <a:headEnd type="none" w="med" len="med"/>
            <a:tailEnd type="triangle" w="lg" len="med"/>
          </a:ln>
          <a:effectLst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7788" lvl="3" indent="7938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prstClr val="white"/>
                </a:solidFill>
              </a:rPr>
              <a:t>Industry User registration</a:t>
            </a:r>
            <a:endParaRPr lang="en-GB" sz="900" b="1" dirty="0">
              <a:solidFill>
                <a:prstClr val="white"/>
              </a:solidFill>
            </a:endParaRPr>
          </a:p>
        </p:txBody>
      </p:sp>
      <p:sp>
        <p:nvSpPr>
          <p:cNvPr id="14" name="Pentagon 13"/>
          <p:cNvSpPr/>
          <p:nvPr/>
        </p:nvSpPr>
        <p:spPr bwMode="auto">
          <a:xfrm>
            <a:off x="2631084" y="5013045"/>
            <a:ext cx="6363845" cy="252000"/>
          </a:xfrm>
          <a:prstGeom prst="homePlate">
            <a:avLst/>
          </a:prstGeom>
          <a:solidFill>
            <a:srgbClr val="00B050"/>
          </a:solidFill>
          <a:ln>
            <a:noFill/>
            <a:headEnd type="none" w="med" len="med"/>
            <a:tailEnd type="triangle" w="lg" len="med"/>
          </a:ln>
          <a:effectLst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7788" lvl="3" indent="7938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prstClr val="white"/>
                </a:solidFill>
              </a:rPr>
              <a:t>Industry mapping of </a:t>
            </a:r>
            <a:r>
              <a:rPr lang="en-GB" sz="900" b="1" dirty="0" err="1" smtClean="0">
                <a:solidFill>
                  <a:prstClr val="white"/>
                </a:solidFill>
              </a:rPr>
              <a:t>Referentials</a:t>
            </a:r>
            <a:r>
              <a:rPr lang="en-GB" sz="900" b="1" dirty="0" smtClean="0">
                <a:solidFill>
                  <a:prstClr val="white"/>
                </a:solidFill>
              </a:rPr>
              <a:t> &amp; submit RMS CRs</a:t>
            </a:r>
            <a:endParaRPr lang="en-GB" sz="900" b="1" dirty="0">
              <a:solidFill>
                <a:prstClr val="white"/>
              </a:solidFill>
            </a:endParaRPr>
          </a:p>
        </p:txBody>
      </p:sp>
      <p:sp>
        <p:nvSpPr>
          <p:cNvPr id="15" name="Pentagon 14"/>
          <p:cNvSpPr/>
          <p:nvPr/>
        </p:nvSpPr>
        <p:spPr bwMode="auto">
          <a:xfrm>
            <a:off x="2628999" y="5364461"/>
            <a:ext cx="6377805" cy="252000"/>
          </a:xfrm>
          <a:prstGeom prst="homePlate">
            <a:avLst/>
          </a:prstGeom>
          <a:solidFill>
            <a:srgbClr val="00B050"/>
          </a:solidFill>
          <a:ln>
            <a:noFill/>
            <a:headEnd type="none" w="med" len="med"/>
            <a:tailEnd type="triangle" w="lg" len="med"/>
          </a:ln>
          <a:effectLst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7788" lvl="3" indent="7938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prstClr val="white"/>
                </a:solidFill>
              </a:rPr>
              <a:t>Industry mapping of Organisations</a:t>
            </a:r>
            <a:endParaRPr lang="en-GB" sz="900" b="1" dirty="0">
              <a:solidFill>
                <a:prstClr val="white"/>
              </a:solidFill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2628999" y="5708745"/>
            <a:ext cx="6377805" cy="252000"/>
          </a:xfrm>
          <a:prstGeom prst="homePlate">
            <a:avLst/>
          </a:prstGeom>
          <a:gradFill>
            <a:gsLst>
              <a:gs pos="100000">
                <a:srgbClr val="00B050"/>
              </a:gs>
              <a:gs pos="2000">
                <a:srgbClr val="0070C0"/>
              </a:gs>
              <a:gs pos="2000">
                <a:schemeClr val="tx2"/>
              </a:gs>
              <a:gs pos="98968">
                <a:schemeClr val="accent3">
                  <a:lumMod val="88000"/>
                </a:schemeClr>
              </a:gs>
              <a:gs pos="10000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  <a:gs pos="100000">
                <a:srgbClr val="00B050"/>
              </a:gs>
              <a:gs pos="97000">
                <a:srgbClr val="00B050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7788" lvl="3" indent="7938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prstClr val="white"/>
                </a:solidFill>
              </a:rPr>
              <a:t>NCA and Industry submit OMS Change Requests-MAH</a:t>
            </a:r>
            <a:endParaRPr lang="en-GB" sz="900" b="1" dirty="0">
              <a:solidFill>
                <a:prstClr val="white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15616" y="2594404"/>
            <a:ext cx="2110300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srgbClr val="000000"/>
                </a:solidFill>
              </a:rPr>
              <a:t>RMS &amp; OMS –</a:t>
            </a:r>
            <a:r>
              <a:rPr lang="en-GB" sz="900" dirty="0" err="1" smtClean="0">
                <a:solidFill>
                  <a:srgbClr val="000000"/>
                </a:solidFill>
              </a:rPr>
              <a:t>eAF</a:t>
            </a:r>
            <a:r>
              <a:rPr lang="en-GB" sz="900" dirty="0">
                <a:solidFill>
                  <a:srgbClr val="000000"/>
                </a:solidFill>
              </a:rPr>
              <a:t> </a:t>
            </a:r>
            <a:r>
              <a:rPr lang="en-GB" sz="900" dirty="0" smtClean="0">
                <a:solidFill>
                  <a:srgbClr val="000000"/>
                </a:solidFill>
              </a:rPr>
              <a:t>Integration</a:t>
            </a:r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63888" y="2492896"/>
            <a:ext cx="136815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srgbClr val="000000"/>
                </a:solidFill>
              </a:rPr>
              <a:t>RMS &amp; OMS–CESSP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srgbClr val="000000"/>
                </a:solidFill>
              </a:rPr>
              <a:t>(MAA) Integration</a:t>
            </a:r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76056" y="2492896"/>
            <a:ext cx="165618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srgbClr val="000000"/>
                </a:solidFill>
              </a:rPr>
              <a:t>RMS &amp; OMS–CT Portal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srgbClr val="000000"/>
                </a:solidFill>
              </a:rPr>
              <a:t>Integration</a:t>
            </a:r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37251" y="1852140"/>
            <a:ext cx="120257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srgbClr val="000000"/>
                </a:solidFill>
              </a:rPr>
              <a:t>CAP</a:t>
            </a:r>
          </a:p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srgbClr val="000000"/>
                </a:solidFill>
              </a:rPr>
              <a:t> Manufacturers</a:t>
            </a:r>
            <a:endParaRPr lang="en-GB" sz="900" b="1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82753" y="1869773"/>
            <a:ext cx="1861455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srgbClr val="000000"/>
                </a:solidFill>
              </a:rPr>
              <a:t>NAP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srgbClr val="000000"/>
                </a:solidFill>
              </a:rPr>
              <a:t>Manufacturers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51559" y="2292774"/>
            <a:ext cx="2182339" cy="240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srgbClr val="000000"/>
                </a:solidFill>
              </a:rPr>
              <a:t>RMS &amp; OMS –</a:t>
            </a:r>
            <a:r>
              <a:rPr lang="en-GB" sz="900" dirty="0" err="1" smtClean="0">
                <a:solidFill>
                  <a:srgbClr val="000000"/>
                </a:solidFill>
              </a:rPr>
              <a:t>xEVMPD</a:t>
            </a:r>
            <a:r>
              <a:rPr lang="en-GB" sz="900" dirty="0">
                <a:solidFill>
                  <a:srgbClr val="000000"/>
                </a:solidFill>
              </a:rPr>
              <a:t> </a:t>
            </a:r>
            <a:r>
              <a:rPr lang="en-GB" sz="900" dirty="0" smtClean="0">
                <a:solidFill>
                  <a:srgbClr val="000000"/>
                </a:solidFill>
              </a:rPr>
              <a:t>Integration</a:t>
            </a:r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54" name="Pentagon 53"/>
          <p:cNvSpPr/>
          <p:nvPr/>
        </p:nvSpPr>
        <p:spPr bwMode="auto">
          <a:xfrm>
            <a:off x="4042728" y="6053159"/>
            <a:ext cx="4964078" cy="252000"/>
          </a:xfrm>
          <a:prstGeom prst="homePlate">
            <a:avLst/>
          </a:prstGeom>
          <a:gradFill>
            <a:gsLst>
              <a:gs pos="100000">
                <a:srgbClr val="00B050"/>
              </a:gs>
              <a:gs pos="2000">
                <a:srgbClr val="0070C0"/>
              </a:gs>
              <a:gs pos="2000">
                <a:schemeClr val="tx2"/>
              </a:gs>
              <a:gs pos="98968">
                <a:schemeClr val="accent3">
                  <a:lumMod val="88000"/>
                </a:schemeClr>
              </a:gs>
              <a:gs pos="10000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  <a:gs pos="100000">
                <a:srgbClr val="00B050"/>
              </a:gs>
              <a:gs pos="97000">
                <a:srgbClr val="00B050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7788" lvl="3" indent="7938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>
                <a:solidFill>
                  <a:prstClr val="white"/>
                </a:solidFill>
              </a:rPr>
              <a:t>NCA/Industry </a:t>
            </a:r>
            <a:r>
              <a:rPr lang="en-GB" sz="900" b="1" dirty="0" smtClean="0">
                <a:solidFill>
                  <a:prstClr val="white"/>
                </a:solidFill>
              </a:rPr>
              <a:t>submit OMS </a:t>
            </a:r>
            <a:r>
              <a:rPr lang="en-GB" sz="900" b="1" dirty="0">
                <a:solidFill>
                  <a:prstClr val="white"/>
                </a:solidFill>
              </a:rPr>
              <a:t>CRs - CAP </a:t>
            </a:r>
            <a:r>
              <a:rPr lang="en-GB" sz="900" b="1" dirty="0" smtClean="0">
                <a:solidFill>
                  <a:prstClr val="white"/>
                </a:solidFill>
              </a:rPr>
              <a:t>Manufacturers</a:t>
            </a:r>
            <a:endParaRPr lang="en-GB" sz="900" b="1" dirty="0">
              <a:solidFill>
                <a:prstClr val="white"/>
              </a:solidFill>
            </a:endParaRPr>
          </a:p>
        </p:txBody>
      </p:sp>
      <p:sp>
        <p:nvSpPr>
          <p:cNvPr id="55" name="Pentagon 54"/>
          <p:cNvSpPr/>
          <p:nvPr/>
        </p:nvSpPr>
        <p:spPr bwMode="auto">
          <a:xfrm>
            <a:off x="4761529" y="6394902"/>
            <a:ext cx="4248000" cy="252000"/>
          </a:xfrm>
          <a:prstGeom prst="homePlate">
            <a:avLst/>
          </a:prstGeom>
          <a:gradFill>
            <a:gsLst>
              <a:gs pos="100000">
                <a:srgbClr val="00B050"/>
              </a:gs>
              <a:gs pos="2000">
                <a:srgbClr val="0070C0"/>
              </a:gs>
              <a:gs pos="2000">
                <a:schemeClr val="tx2"/>
              </a:gs>
              <a:gs pos="98968">
                <a:schemeClr val="accent3">
                  <a:lumMod val="88000"/>
                </a:schemeClr>
              </a:gs>
              <a:gs pos="10000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  <a:gs pos="100000">
                <a:srgbClr val="00B050"/>
              </a:gs>
              <a:gs pos="97000">
                <a:srgbClr val="00B050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7788" lvl="3" indent="7938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>
                <a:solidFill>
                  <a:prstClr val="white"/>
                </a:solidFill>
              </a:rPr>
              <a:t>NCA/Industry </a:t>
            </a:r>
            <a:r>
              <a:rPr lang="en-GB" sz="900" b="1" dirty="0" smtClean="0">
                <a:solidFill>
                  <a:prstClr val="white"/>
                </a:solidFill>
              </a:rPr>
              <a:t>submit OMS </a:t>
            </a:r>
            <a:r>
              <a:rPr lang="en-GB" sz="900" b="1" dirty="0">
                <a:solidFill>
                  <a:prstClr val="white"/>
                </a:solidFill>
              </a:rPr>
              <a:t>CRs –NAP  </a:t>
            </a:r>
            <a:r>
              <a:rPr lang="en-GB" sz="900" b="1" dirty="0" smtClean="0">
                <a:solidFill>
                  <a:prstClr val="white"/>
                </a:solidFill>
              </a:rPr>
              <a:t>Manufacturers</a:t>
            </a:r>
            <a:endParaRPr lang="en-GB" sz="900" b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8892" y="4332851"/>
            <a:ext cx="2645276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srgbClr val="000000"/>
                </a:solidFill>
              </a:rPr>
              <a:t>Industry Super User (SU) registration</a:t>
            </a:r>
            <a:endParaRPr lang="en-GB" sz="900" b="1" dirty="0">
              <a:solidFill>
                <a:srgbClr val="000000"/>
              </a:solidFill>
            </a:endParaRPr>
          </a:p>
        </p:txBody>
      </p:sp>
      <p:sp>
        <p:nvSpPr>
          <p:cNvPr id="70" name="Diamond 69"/>
          <p:cNvSpPr/>
          <p:nvPr/>
        </p:nvSpPr>
        <p:spPr bwMode="auto">
          <a:xfrm>
            <a:off x="3203848" y="1735791"/>
            <a:ext cx="118800" cy="118800"/>
          </a:xfrm>
          <a:prstGeom prst="diamond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600" smtClean="0">
              <a:solidFill>
                <a:srgbClr val="000000"/>
              </a:solidFill>
            </a:endParaRPr>
          </a:p>
        </p:txBody>
      </p:sp>
      <p:sp>
        <p:nvSpPr>
          <p:cNvPr id="72" name="Diamond 71"/>
          <p:cNvSpPr/>
          <p:nvPr/>
        </p:nvSpPr>
        <p:spPr bwMode="auto">
          <a:xfrm>
            <a:off x="2483768" y="1735791"/>
            <a:ext cx="118800" cy="118800"/>
          </a:xfrm>
          <a:prstGeom prst="diamond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600" smtClean="0">
              <a:solidFill>
                <a:srgbClr val="000000"/>
              </a:solidFill>
            </a:endParaRPr>
          </a:p>
        </p:txBody>
      </p:sp>
      <p:sp>
        <p:nvSpPr>
          <p:cNvPr id="83" name="Diamond 82"/>
          <p:cNvSpPr/>
          <p:nvPr/>
        </p:nvSpPr>
        <p:spPr bwMode="auto">
          <a:xfrm>
            <a:off x="3923928" y="1735791"/>
            <a:ext cx="118800" cy="118800"/>
          </a:xfrm>
          <a:prstGeom prst="diamond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600" smtClean="0">
              <a:solidFill>
                <a:srgbClr val="000000"/>
              </a:solidFill>
            </a:endParaRPr>
          </a:p>
        </p:txBody>
      </p:sp>
      <p:sp>
        <p:nvSpPr>
          <p:cNvPr id="84" name="Diamond 83"/>
          <p:cNvSpPr/>
          <p:nvPr/>
        </p:nvSpPr>
        <p:spPr bwMode="auto">
          <a:xfrm>
            <a:off x="4644008" y="1741191"/>
            <a:ext cx="118800" cy="108000"/>
          </a:xfrm>
          <a:prstGeom prst="diamond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600" smtClean="0">
              <a:solidFill>
                <a:srgbClr val="000000"/>
              </a:solidFill>
            </a:endParaRPr>
          </a:p>
        </p:txBody>
      </p:sp>
      <p:sp>
        <p:nvSpPr>
          <p:cNvPr id="86" name="Diamond 85"/>
          <p:cNvSpPr/>
          <p:nvPr/>
        </p:nvSpPr>
        <p:spPr bwMode="auto">
          <a:xfrm>
            <a:off x="3203848" y="2370001"/>
            <a:ext cx="118800" cy="118800"/>
          </a:xfrm>
          <a:prstGeom prst="diamon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600" smtClean="0">
              <a:solidFill>
                <a:srgbClr val="000000"/>
              </a:solidFill>
            </a:endParaRPr>
          </a:p>
        </p:txBody>
      </p:sp>
      <p:sp>
        <p:nvSpPr>
          <p:cNvPr id="87" name="Diamond 86"/>
          <p:cNvSpPr/>
          <p:nvPr/>
        </p:nvSpPr>
        <p:spPr bwMode="auto">
          <a:xfrm>
            <a:off x="3923928" y="2370001"/>
            <a:ext cx="118800" cy="118800"/>
          </a:xfrm>
          <a:prstGeom prst="diamon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600" smtClean="0">
              <a:solidFill>
                <a:srgbClr val="000000"/>
              </a:solidFill>
            </a:endParaRPr>
          </a:p>
        </p:txBody>
      </p:sp>
      <p:sp>
        <p:nvSpPr>
          <p:cNvPr id="88" name="Diamond 87"/>
          <p:cNvSpPr/>
          <p:nvPr/>
        </p:nvSpPr>
        <p:spPr bwMode="auto">
          <a:xfrm>
            <a:off x="5336346" y="2370001"/>
            <a:ext cx="118800" cy="118800"/>
          </a:xfrm>
          <a:prstGeom prst="diamon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600" smtClean="0">
              <a:solidFill>
                <a:srgbClr val="000000"/>
              </a:solidFill>
            </a:endParaRPr>
          </a:p>
        </p:txBody>
      </p:sp>
      <p:sp>
        <p:nvSpPr>
          <p:cNvPr id="89" name="Diamond 88"/>
          <p:cNvSpPr/>
          <p:nvPr/>
        </p:nvSpPr>
        <p:spPr bwMode="auto">
          <a:xfrm>
            <a:off x="3203848" y="2662128"/>
            <a:ext cx="118800" cy="118800"/>
          </a:xfrm>
          <a:prstGeom prst="diamon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600" smtClean="0">
              <a:solidFill>
                <a:srgbClr val="000000"/>
              </a:solidFill>
            </a:endParaRPr>
          </a:p>
        </p:txBody>
      </p:sp>
      <p:sp>
        <p:nvSpPr>
          <p:cNvPr id="90" name="Pentagon 89"/>
          <p:cNvSpPr/>
          <p:nvPr/>
        </p:nvSpPr>
        <p:spPr bwMode="auto">
          <a:xfrm>
            <a:off x="499374" y="1184052"/>
            <a:ext cx="1404000" cy="252000"/>
          </a:xfrm>
          <a:prstGeom prst="homePlate">
            <a:avLst/>
          </a:prstGeom>
          <a:solidFill>
            <a:srgbClr val="00B0F0"/>
          </a:solidFill>
          <a:ln>
            <a:noFill/>
            <a:headEnd type="none" w="med" len="med"/>
            <a:tailEnd type="triangle" w="lg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7788" indent="7938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prstClr val="white"/>
                </a:solidFill>
              </a:rPr>
              <a:t>RMS </a:t>
            </a:r>
          </a:p>
        </p:txBody>
      </p:sp>
      <p:sp>
        <p:nvSpPr>
          <p:cNvPr id="91" name="Pentagon 90"/>
          <p:cNvSpPr/>
          <p:nvPr/>
        </p:nvSpPr>
        <p:spPr bwMode="auto">
          <a:xfrm>
            <a:off x="493300" y="1484784"/>
            <a:ext cx="1404000" cy="252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noFill/>
            <a:headEnd type="none" w="med" len="med"/>
            <a:tailEnd type="triangle" w="lg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7788" indent="7938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prstClr val="white"/>
                </a:solidFill>
              </a:rPr>
              <a:t>OMS </a:t>
            </a:r>
          </a:p>
        </p:txBody>
      </p:sp>
      <p:sp>
        <p:nvSpPr>
          <p:cNvPr id="93" name="Pentagon 92"/>
          <p:cNvSpPr/>
          <p:nvPr/>
        </p:nvSpPr>
        <p:spPr bwMode="auto">
          <a:xfrm>
            <a:off x="504599" y="2949695"/>
            <a:ext cx="6976825" cy="252000"/>
          </a:xfrm>
          <a:prstGeom prst="homePlate">
            <a:avLst/>
          </a:prstGeom>
          <a:ln>
            <a:noFill/>
            <a:headEnd type="none" w="med" len="med"/>
            <a:tailEnd type="triangle" w="lg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7788" indent="7938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prstClr val="white"/>
                </a:solidFill>
              </a:rPr>
              <a:t>NCA mapping of </a:t>
            </a:r>
            <a:r>
              <a:rPr lang="en-GB" sz="900" b="1" dirty="0" err="1" smtClean="0">
                <a:solidFill>
                  <a:prstClr val="white"/>
                </a:solidFill>
              </a:rPr>
              <a:t>Referentials</a:t>
            </a:r>
            <a:endParaRPr lang="en-GB" sz="900" b="1" dirty="0" smtClean="0">
              <a:solidFill>
                <a:prstClr val="white"/>
              </a:solidFill>
            </a:endParaRPr>
          </a:p>
        </p:txBody>
      </p:sp>
      <p:sp>
        <p:nvSpPr>
          <p:cNvPr id="94" name="Pentagon 93"/>
          <p:cNvSpPr/>
          <p:nvPr/>
        </p:nvSpPr>
        <p:spPr bwMode="auto">
          <a:xfrm>
            <a:off x="1915478" y="3296649"/>
            <a:ext cx="1582971" cy="252000"/>
          </a:xfrm>
          <a:prstGeom prst="homePlate">
            <a:avLst/>
          </a:prstGeom>
          <a:ln>
            <a:noFill/>
            <a:headEnd type="none" w="med" len="med"/>
            <a:tailEnd type="triangle" w="lg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7788" indent="7938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800" b="1" dirty="0" smtClean="0">
                <a:solidFill>
                  <a:prstClr val="white"/>
                </a:solidFill>
              </a:rPr>
              <a:t>NCA user registration</a:t>
            </a:r>
          </a:p>
        </p:txBody>
      </p:sp>
      <p:sp>
        <p:nvSpPr>
          <p:cNvPr id="95" name="Pentagon 94"/>
          <p:cNvSpPr/>
          <p:nvPr/>
        </p:nvSpPr>
        <p:spPr bwMode="auto">
          <a:xfrm>
            <a:off x="2629000" y="3986794"/>
            <a:ext cx="6377806" cy="252000"/>
          </a:xfrm>
          <a:prstGeom prst="homePlate">
            <a:avLst/>
          </a:prstGeom>
          <a:ln>
            <a:noFill/>
            <a:headEnd type="none" w="med" len="med"/>
            <a:tailEnd type="triangle" w="lg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7788" indent="7938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prstClr val="white"/>
                </a:solidFill>
              </a:rPr>
              <a:t>NCA mapping of Organisations</a:t>
            </a:r>
          </a:p>
        </p:txBody>
      </p:sp>
      <p:sp>
        <p:nvSpPr>
          <p:cNvPr id="96" name="Pentagon 95"/>
          <p:cNvSpPr/>
          <p:nvPr/>
        </p:nvSpPr>
        <p:spPr bwMode="auto">
          <a:xfrm>
            <a:off x="1915913" y="3639294"/>
            <a:ext cx="5729284" cy="252000"/>
          </a:xfrm>
          <a:prstGeom prst="homePlate">
            <a:avLst/>
          </a:prstGeom>
          <a:ln>
            <a:noFill/>
            <a:headEnd type="none" w="med" len="med"/>
            <a:tailEnd type="triangle" w="lg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7788" indent="7938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prstClr val="white"/>
                </a:solidFill>
              </a:rPr>
              <a:t>NCA submit RMS CRs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91680" y="1819608"/>
            <a:ext cx="495649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srgbClr val="000000"/>
                </a:solidFill>
              </a:rPr>
              <a:t>NCA </a:t>
            </a:r>
          </a:p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srgbClr val="000000"/>
                </a:solidFill>
              </a:rPr>
              <a:t>data</a:t>
            </a:r>
            <a:endParaRPr lang="en-GB" sz="900" b="1" dirty="0">
              <a:solidFill>
                <a:srgbClr val="000000"/>
              </a:solidFill>
            </a:endParaRPr>
          </a:p>
        </p:txBody>
      </p:sp>
      <p:sp>
        <p:nvSpPr>
          <p:cNvPr id="66" name="Diamond 65"/>
          <p:cNvSpPr/>
          <p:nvPr/>
        </p:nvSpPr>
        <p:spPr bwMode="auto">
          <a:xfrm>
            <a:off x="1841862" y="1735791"/>
            <a:ext cx="118800" cy="118800"/>
          </a:xfrm>
          <a:prstGeom prst="diamond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1600" smtClean="0">
              <a:solidFill>
                <a:srgbClr val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39040" y="1196752"/>
            <a:ext cx="644728" cy="2409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>
                <a:solidFill>
                  <a:srgbClr val="000000"/>
                </a:solidFill>
              </a:rPr>
              <a:t>G</a:t>
            </a:r>
            <a:r>
              <a:rPr lang="en-GB" sz="900" b="1" dirty="0" smtClean="0">
                <a:solidFill>
                  <a:srgbClr val="000000"/>
                </a:solidFill>
              </a:rPr>
              <a:t>o-live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35696" y="1484784"/>
            <a:ext cx="644728" cy="2409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>
                <a:solidFill>
                  <a:srgbClr val="000000"/>
                </a:solidFill>
              </a:rPr>
              <a:t>G</a:t>
            </a:r>
            <a:r>
              <a:rPr lang="en-GB" sz="900" b="1" dirty="0" smtClean="0">
                <a:solidFill>
                  <a:srgbClr val="000000"/>
                </a:solidFill>
              </a:rPr>
              <a:t>o-live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364190" y="1826340"/>
            <a:ext cx="479618" cy="407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srgbClr val="000000"/>
                </a:solidFill>
              </a:rPr>
              <a:t>MAH</a:t>
            </a:r>
          </a:p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srgbClr val="000000"/>
                </a:solidFill>
              </a:rPr>
              <a:t>data</a:t>
            </a:r>
            <a:endParaRPr lang="en-GB" sz="900" b="1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07409" y="1836033"/>
            <a:ext cx="752130" cy="407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srgbClr val="000000"/>
                </a:solidFill>
              </a:rPr>
              <a:t>Sponsor </a:t>
            </a:r>
          </a:p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solidFill>
                  <a:srgbClr val="000000"/>
                </a:solidFill>
              </a:rPr>
              <a:t>data</a:t>
            </a:r>
            <a:endParaRPr lang="en-GB" sz="900" b="1" dirty="0">
              <a:solidFill>
                <a:srgbClr val="000000"/>
              </a:solidFill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 bwMode="auto">
          <a:xfrm>
            <a:off x="358776" y="116632"/>
            <a:ext cx="8424000" cy="95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168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536377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1072753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609131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2145507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GB" kern="0" dirty="0" smtClean="0">
                <a:solidFill>
                  <a:schemeClr val="bg1"/>
                </a:solidFill>
              </a:rPr>
              <a:t>SPOR on-boarding vs stakeholder activities</a:t>
            </a:r>
            <a:endParaRPr lang="en-GB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90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3BE626-858D-475B-9554-25350E2D1EDC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856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Annex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3BE626-858D-475B-9554-25350E2D1EDC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79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367603"/>
              </p:ext>
            </p:extLst>
          </p:nvPr>
        </p:nvGraphicFramePr>
        <p:xfrm>
          <a:off x="54546" y="1109746"/>
          <a:ext cx="9001000" cy="566603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52681"/>
                <a:gridCol w="1252681"/>
                <a:gridCol w="1352210"/>
                <a:gridCol w="1285857"/>
                <a:gridCol w="1285857"/>
                <a:gridCol w="1285857"/>
                <a:gridCol w="1285857"/>
              </a:tblGrid>
              <a:tr h="360040">
                <a:tc gridSpan="7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 smtClean="0"/>
                    </a:p>
                  </a:txBody>
                  <a:tcPr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/>
                    </a:p>
                  </a:txBody>
                  <a:tcPr>
                    <a:lnL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0070C0"/>
                          </a:solidFill>
                        </a:rPr>
                        <a:t>RMS SLAs</a:t>
                      </a:r>
                      <a:endParaRPr lang="en-GB" sz="11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Add Term</a:t>
                      </a:r>
                      <a:endParaRPr lang="en-GB" sz="1100" b="1" dirty="0"/>
                    </a:p>
                  </a:txBody>
                  <a:tcPr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Update Term</a:t>
                      </a:r>
                    </a:p>
                    <a:p>
                      <a:pPr algn="ctr"/>
                      <a:endParaRPr lang="en-GB" sz="1100" b="1" dirty="0" smtClean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Delete term</a:t>
                      </a:r>
                    </a:p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Add list</a:t>
                      </a:r>
                    </a:p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Update list</a:t>
                      </a:r>
                    </a:p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Return</a:t>
                      </a:r>
                      <a:r>
                        <a:rPr lang="en-GB" sz="1100" b="1" baseline="0" dirty="0" smtClean="0"/>
                        <a:t> Request</a:t>
                      </a:r>
                      <a:endParaRPr lang="en-GB" sz="1100" b="1" dirty="0" smtClean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318">
                <a:tc>
                  <a:txBody>
                    <a:bodyPr/>
                    <a:lstStyle/>
                    <a:p>
                      <a:endParaRPr lang="en-GB" sz="11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</a:rPr>
                        <a:t>Validation</a:t>
                      </a:r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smtClean="0"/>
                        <a:t>Within </a:t>
                      </a:r>
                      <a:r>
                        <a:rPr lang="en-GB" sz="1100" b="1" baseline="0" smtClean="0"/>
                        <a:t>2-5 </a:t>
                      </a:r>
                      <a:r>
                        <a:rPr lang="en-GB" sz="1100" b="1" baseline="0" dirty="0" smtClean="0"/>
                        <a:t>working days</a:t>
                      </a:r>
                      <a:r>
                        <a:rPr lang="en-GB" sz="1100" baseline="0" dirty="0" smtClean="0"/>
                        <a:t> (w/d)</a:t>
                      </a:r>
                    </a:p>
                    <a:p>
                      <a:pPr algn="l"/>
                      <a:endParaRPr lang="en-GB" sz="1100" baseline="0" dirty="0" smtClean="0"/>
                    </a:p>
                    <a:p>
                      <a:pPr algn="l"/>
                      <a:endParaRPr lang="en-GB" sz="1100" baseline="0" dirty="0" smtClean="0"/>
                    </a:p>
                  </a:txBody>
                  <a:tcPr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/>
                        <a:t>Within 3 w/d</a:t>
                      </a: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/>
                        <a:t>Within 3 w/d</a:t>
                      </a:r>
                    </a:p>
                    <a:p>
                      <a:pPr algn="l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/>
                        <a:t>Within 5 w/d</a:t>
                      </a:r>
                    </a:p>
                    <a:p>
                      <a:pPr algn="l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/>
                        <a:t>Within 15 w/d</a:t>
                      </a:r>
                    </a:p>
                    <a:p>
                      <a:pPr algn="l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N/A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631">
                <a:tc>
                  <a:txBody>
                    <a:bodyPr/>
                    <a:lstStyle/>
                    <a:p>
                      <a:pPr marL="0" algn="l" defTabSz="1072753" rtl="0" eaLnBrk="1" latinLnBrk="0" hangingPunct="1"/>
                      <a:endParaRPr lang="en-GB" sz="11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072753" rtl="0" eaLnBrk="1" latinLnBrk="0" hangingPunct="1"/>
                      <a:endParaRPr lang="en-GB" sz="11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072753" rtl="0" eaLnBrk="1" latinLnBrk="0" hangingPunct="1"/>
                      <a:endParaRPr lang="en-GB" sz="11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072753" rtl="0" eaLnBrk="1" latinLnBrk="0" hangingPunct="1"/>
                      <a:endParaRPr lang="en-GB" sz="11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072753" rtl="0" eaLnBrk="1" latinLnBrk="0" hangingPunct="1"/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Approval</a:t>
                      </a:r>
                    </a:p>
                    <a:p>
                      <a:pPr marL="0" algn="l" defTabSz="1072753" rtl="0" eaLnBrk="1" latinLnBrk="0" hangingPunct="1"/>
                      <a:endParaRPr lang="en-GB" sz="11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/>
                        <a:t>Within</a:t>
                      </a:r>
                      <a:r>
                        <a:rPr lang="en-GB" sz="1100" b="0" baseline="0" dirty="0" smtClean="0"/>
                        <a:t> </a:t>
                      </a:r>
                      <a:r>
                        <a:rPr lang="en-GB" sz="1100" b="0" dirty="0" smtClean="0"/>
                        <a:t>1 month when </a:t>
                      </a:r>
                      <a:r>
                        <a:rPr lang="en-GB" sz="1100" dirty="0" smtClean="0"/>
                        <a:t>owned by RMS</a:t>
                      </a: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 smtClean="0"/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No approval</a:t>
                      </a:r>
                      <a:r>
                        <a:rPr lang="en-GB" sz="1100" baseline="0" dirty="0" smtClean="0"/>
                        <a:t> SLA when owned by external providers</a:t>
                      </a:r>
                      <a:endParaRPr lang="en-GB" sz="1100" dirty="0" smtClean="0"/>
                    </a:p>
                  </a:txBody>
                  <a:tcPr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Within</a:t>
                      </a:r>
                      <a:r>
                        <a:rPr lang="en-GB" sz="1100" b="1" baseline="0" dirty="0" smtClean="0"/>
                        <a:t> 1</a:t>
                      </a:r>
                      <a:r>
                        <a:rPr lang="en-GB" sz="1100" b="1" dirty="0" smtClean="0"/>
                        <a:t> month when owned by RMS</a:t>
                      </a: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 smtClean="0"/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No approval</a:t>
                      </a:r>
                      <a:r>
                        <a:rPr lang="en-GB" sz="1100" baseline="0" dirty="0" smtClean="0"/>
                        <a:t> SLA when owned by external providers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Within</a:t>
                      </a:r>
                      <a:r>
                        <a:rPr lang="en-GB" sz="1100" b="1" baseline="0" dirty="0" smtClean="0"/>
                        <a:t> 1</a:t>
                      </a:r>
                      <a:r>
                        <a:rPr lang="en-GB" sz="1100" b="1" dirty="0" smtClean="0"/>
                        <a:t> month when owned by RMS</a:t>
                      </a: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 smtClean="0"/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No approval</a:t>
                      </a:r>
                      <a:r>
                        <a:rPr lang="en-GB" sz="1100" baseline="0" dirty="0" smtClean="0"/>
                        <a:t> SLA when owned by external providers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Within</a:t>
                      </a:r>
                      <a:r>
                        <a:rPr lang="en-GB" sz="1100" b="1" baseline="0" dirty="0" smtClean="0"/>
                        <a:t> 2</a:t>
                      </a:r>
                      <a:r>
                        <a:rPr lang="en-GB" sz="1100" b="1" dirty="0" smtClean="0"/>
                        <a:t> month when owned by RMS</a:t>
                      </a: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 smtClean="0"/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No approval</a:t>
                      </a:r>
                      <a:r>
                        <a:rPr lang="en-GB" sz="1100" baseline="0" dirty="0" smtClean="0"/>
                        <a:t> SLA when owned by external providers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Within</a:t>
                      </a:r>
                      <a:r>
                        <a:rPr lang="en-GB" sz="1100" b="1" baseline="0" dirty="0" smtClean="0"/>
                        <a:t> 2</a:t>
                      </a:r>
                      <a:r>
                        <a:rPr lang="en-GB" sz="1100" b="1" dirty="0" smtClean="0"/>
                        <a:t> month</a:t>
                      </a:r>
                      <a:endParaRPr lang="en-GB" sz="11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         N/A</a:t>
                      </a:r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008373"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Outcome</a:t>
                      </a:r>
                    </a:p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GB" sz="1100" b="1" dirty="0" smtClean="0">
                          <a:solidFill>
                            <a:schemeClr val="tx1"/>
                          </a:solidFill>
                        </a:rPr>
                      </a:br>
                      <a:endParaRPr lang="en-GB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provisional Term is available for use if the request if validated</a:t>
                      </a:r>
                    </a:p>
                    <a:p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The Term becomes current (final) if the request is approved</a:t>
                      </a:r>
                      <a:endParaRPr lang="en-GB" sz="1100" dirty="0" smtClean="0"/>
                    </a:p>
                  </a:txBody>
                  <a:tcPr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The Term is only updated if the </a:t>
                      </a:r>
                      <a:r>
                        <a:rPr lang="en-GB" sz="11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request is </a:t>
                      </a: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approved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The Term is not physically deleted rather its status is updated to “Non-current” if the </a:t>
                      </a:r>
                      <a:r>
                        <a:rPr lang="en-GB" sz="11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request is </a:t>
                      </a:r>
                      <a:r>
                        <a:rPr lang="en-GB" sz="11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approved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The List is available for use if the request </a:t>
                      </a:r>
                      <a:r>
                        <a:rPr lang="en-GB" sz="11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</a:t>
                      </a:r>
                      <a:r>
                        <a:rPr lang="en-GB" sz="11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approved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The List is updated if the request </a:t>
                      </a:r>
                      <a:r>
                        <a:rPr lang="en-GB" sz="11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</a:t>
                      </a:r>
                      <a:r>
                        <a:rPr lang="en-GB" sz="11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approved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The requestor has </a:t>
                      </a: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weeks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reply back with additional information required, </a:t>
                      </a: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which point the request is rejected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60369" y="6501656"/>
            <a:ext cx="307975" cy="239712"/>
          </a:xfrm>
        </p:spPr>
        <p:txBody>
          <a:bodyPr/>
          <a:lstStyle/>
          <a:p>
            <a:fld id="{7957F717-FD23-493C-BA54-F5AB575BDEC9}" type="slidenum">
              <a:rPr lang="en-GB" altLang="en-US" smtClean="0">
                <a:solidFill>
                  <a:srgbClr val="000000"/>
                </a:solidFill>
              </a:rPr>
              <a:pPr/>
              <a:t>18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709307" y="980728"/>
            <a:ext cx="352541" cy="352541"/>
            <a:chOff x="1691680" y="2060848"/>
            <a:chExt cx="387795" cy="387795"/>
          </a:xfrm>
        </p:grpSpPr>
        <p:sp>
          <p:nvSpPr>
            <p:cNvPr id="9" name="Oval 8"/>
            <p:cNvSpPr/>
            <p:nvPr/>
          </p:nvSpPr>
          <p:spPr bwMode="auto">
            <a:xfrm>
              <a:off x="1691680" y="2060848"/>
              <a:ext cx="387795" cy="38779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11" name="Picture 10" descr="144.e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39933" y="2187612"/>
              <a:ext cx="251405" cy="19097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3049704" y="980728"/>
            <a:ext cx="352541" cy="352541"/>
            <a:chOff x="3104085" y="2321125"/>
            <a:chExt cx="387795" cy="387795"/>
          </a:xfrm>
        </p:grpSpPr>
        <p:sp>
          <p:nvSpPr>
            <p:cNvPr id="14" name="Oval 13"/>
            <p:cNvSpPr/>
            <p:nvPr/>
          </p:nvSpPr>
          <p:spPr bwMode="auto">
            <a:xfrm>
              <a:off x="3104085" y="2321125"/>
              <a:ext cx="387795" cy="38779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3179138" y="2395835"/>
              <a:ext cx="230505" cy="230505"/>
              <a:chOff x="2837" y="2923"/>
              <a:chExt cx="120" cy="120"/>
            </a:xfrm>
          </p:grpSpPr>
          <p:sp>
            <p:nvSpPr>
              <p:cNvPr id="18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37" y="2923"/>
                <a:ext cx="12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2837" y="2921"/>
                <a:ext cx="122" cy="122"/>
              </a:xfrm>
              <a:custGeom>
                <a:avLst/>
                <a:gdLst>
                  <a:gd name="T0" fmla="*/ 59 w 65"/>
                  <a:gd name="T1" fmla="*/ 6 h 65"/>
                  <a:gd name="T2" fmla="*/ 49 w 65"/>
                  <a:gd name="T3" fmla="*/ 1 h 65"/>
                  <a:gd name="T4" fmla="*/ 28 w 65"/>
                  <a:gd name="T5" fmla="*/ 22 h 65"/>
                  <a:gd name="T6" fmla="*/ 5 w 65"/>
                  <a:gd name="T7" fmla="*/ 45 h 65"/>
                  <a:gd name="T8" fmla="*/ 0 w 65"/>
                  <a:gd name="T9" fmla="*/ 65 h 65"/>
                  <a:gd name="T10" fmla="*/ 20 w 65"/>
                  <a:gd name="T11" fmla="*/ 61 h 65"/>
                  <a:gd name="T12" fmla="*/ 44 w 65"/>
                  <a:gd name="T13" fmla="*/ 37 h 65"/>
                  <a:gd name="T14" fmla="*/ 64 w 65"/>
                  <a:gd name="T15" fmla="*/ 16 h 65"/>
                  <a:gd name="T16" fmla="*/ 59 w 65"/>
                  <a:gd name="T17" fmla="*/ 6 h 65"/>
                  <a:gd name="T18" fmla="*/ 19 w 65"/>
                  <a:gd name="T19" fmla="*/ 58 h 65"/>
                  <a:gd name="T20" fmla="*/ 12 w 65"/>
                  <a:gd name="T21" fmla="*/ 60 h 65"/>
                  <a:gd name="T22" fmla="*/ 9 w 65"/>
                  <a:gd name="T23" fmla="*/ 56 h 65"/>
                  <a:gd name="T24" fmla="*/ 6 w 65"/>
                  <a:gd name="T25" fmla="*/ 53 h 65"/>
                  <a:gd name="T26" fmla="*/ 7 w 65"/>
                  <a:gd name="T27" fmla="*/ 46 h 65"/>
                  <a:gd name="T28" fmla="*/ 9 w 65"/>
                  <a:gd name="T29" fmla="*/ 45 h 65"/>
                  <a:gd name="T30" fmla="*/ 17 w 65"/>
                  <a:gd name="T31" fmla="*/ 49 h 65"/>
                  <a:gd name="T32" fmla="*/ 21 w 65"/>
                  <a:gd name="T33" fmla="*/ 56 h 65"/>
                  <a:gd name="T34" fmla="*/ 19 w 65"/>
                  <a:gd name="T35" fmla="*/ 58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5" h="65">
                    <a:moveTo>
                      <a:pt x="59" y="6"/>
                    </a:moveTo>
                    <a:cubicBezTo>
                      <a:pt x="53" y="0"/>
                      <a:pt x="49" y="1"/>
                      <a:pt x="49" y="1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44" y="37"/>
                      <a:pt x="44" y="37"/>
                      <a:pt x="44" y="37"/>
                    </a:cubicBezTo>
                    <a:cubicBezTo>
                      <a:pt x="64" y="16"/>
                      <a:pt x="64" y="16"/>
                      <a:pt x="64" y="16"/>
                    </a:cubicBezTo>
                    <a:cubicBezTo>
                      <a:pt x="64" y="16"/>
                      <a:pt x="65" y="12"/>
                      <a:pt x="59" y="6"/>
                    </a:cubicBezTo>
                    <a:close/>
                    <a:moveTo>
                      <a:pt x="19" y="58"/>
                    </a:moveTo>
                    <a:cubicBezTo>
                      <a:pt x="12" y="60"/>
                      <a:pt x="12" y="60"/>
                      <a:pt x="12" y="60"/>
                    </a:cubicBezTo>
                    <a:cubicBezTo>
                      <a:pt x="12" y="59"/>
                      <a:pt x="11" y="57"/>
                      <a:pt x="9" y="56"/>
                    </a:cubicBezTo>
                    <a:cubicBezTo>
                      <a:pt x="8" y="55"/>
                      <a:pt x="7" y="54"/>
                      <a:pt x="6" y="53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9" y="45"/>
                      <a:pt x="12" y="45"/>
                      <a:pt x="17" y="49"/>
                    </a:cubicBezTo>
                    <a:cubicBezTo>
                      <a:pt x="21" y="53"/>
                      <a:pt x="21" y="56"/>
                      <a:pt x="21" y="56"/>
                    </a:cubicBezTo>
                    <a:lnTo>
                      <a:pt x="19" y="58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4345848" y="980728"/>
            <a:ext cx="352541" cy="352541"/>
            <a:chOff x="3968181" y="2328628"/>
            <a:chExt cx="387795" cy="387795"/>
          </a:xfrm>
        </p:grpSpPr>
        <p:grpSp>
          <p:nvGrpSpPr>
            <p:cNvPr id="30" name="Group 29"/>
            <p:cNvGrpSpPr/>
            <p:nvPr/>
          </p:nvGrpSpPr>
          <p:grpSpPr>
            <a:xfrm>
              <a:off x="3968181" y="2328628"/>
              <a:ext cx="387795" cy="387795"/>
              <a:chOff x="3104085" y="2321125"/>
              <a:chExt cx="387795" cy="387795"/>
            </a:xfrm>
          </p:grpSpPr>
          <p:sp>
            <p:nvSpPr>
              <p:cNvPr id="31" name="Oval 30"/>
              <p:cNvSpPr/>
              <p:nvPr/>
            </p:nvSpPr>
            <p:spPr bwMode="auto">
              <a:xfrm>
                <a:off x="3104085" y="2321125"/>
                <a:ext cx="387795" cy="387795"/>
              </a:xfrm>
              <a:prstGeom prst="ellipse">
                <a:avLst/>
              </a:prstGeom>
              <a:solidFill>
                <a:schemeClr val="bg1"/>
              </a:solidFill>
              <a:ln w="1905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3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3179138" y="2395835"/>
                <a:ext cx="230505" cy="230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5" name="Group 13"/>
            <p:cNvGrpSpPr>
              <a:grpSpLocks noChangeAspect="1"/>
            </p:cNvGrpSpPr>
            <p:nvPr/>
          </p:nvGrpSpPr>
          <p:grpSpPr bwMode="auto">
            <a:xfrm>
              <a:off x="4050692" y="2417359"/>
              <a:ext cx="247650" cy="193675"/>
              <a:chOff x="2494" y="2284"/>
              <a:chExt cx="156" cy="122"/>
            </a:xfrm>
          </p:grpSpPr>
          <p:sp>
            <p:nvSpPr>
              <p:cNvPr id="36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2494" y="2284"/>
                <a:ext cx="156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14"/>
              <p:cNvSpPr>
                <a:spLocks noEditPoints="1"/>
              </p:cNvSpPr>
              <p:nvPr/>
            </p:nvSpPr>
            <p:spPr bwMode="auto">
              <a:xfrm>
                <a:off x="2494" y="2284"/>
                <a:ext cx="156" cy="122"/>
              </a:xfrm>
              <a:custGeom>
                <a:avLst/>
                <a:gdLst>
                  <a:gd name="T0" fmla="*/ 62 w 82"/>
                  <a:gd name="T1" fmla="*/ 55 h 64"/>
                  <a:gd name="T2" fmla="*/ 8 w 82"/>
                  <a:gd name="T3" fmla="*/ 55 h 64"/>
                  <a:gd name="T4" fmla="*/ 8 w 82"/>
                  <a:gd name="T5" fmla="*/ 19 h 64"/>
                  <a:gd name="T6" fmla="*/ 19 w 82"/>
                  <a:gd name="T7" fmla="*/ 19 h 64"/>
                  <a:gd name="T8" fmla="*/ 28 w 82"/>
                  <a:gd name="T9" fmla="*/ 10 h 64"/>
                  <a:gd name="T10" fmla="*/ 4 w 82"/>
                  <a:gd name="T11" fmla="*/ 10 h 64"/>
                  <a:gd name="T12" fmla="*/ 0 w 82"/>
                  <a:gd name="T13" fmla="*/ 14 h 64"/>
                  <a:gd name="T14" fmla="*/ 0 w 82"/>
                  <a:gd name="T15" fmla="*/ 60 h 64"/>
                  <a:gd name="T16" fmla="*/ 4 w 82"/>
                  <a:gd name="T17" fmla="*/ 64 h 64"/>
                  <a:gd name="T18" fmla="*/ 66 w 82"/>
                  <a:gd name="T19" fmla="*/ 64 h 64"/>
                  <a:gd name="T20" fmla="*/ 70 w 82"/>
                  <a:gd name="T21" fmla="*/ 60 h 64"/>
                  <a:gd name="T22" fmla="*/ 70 w 82"/>
                  <a:gd name="T23" fmla="*/ 44 h 64"/>
                  <a:gd name="T24" fmla="*/ 62 w 82"/>
                  <a:gd name="T25" fmla="*/ 51 h 64"/>
                  <a:gd name="T26" fmla="*/ 62 w 82"/>
                  <a:gd name="T27" fmla="*/ 55 h 64"/>
                  <a:gd name="T28" fmla="*/ 55 w 82"/>
                  <a:gd name="T29" fmla="*/ 27 h 64"/>
                  <a:gd name="T30" fmla="*/ 55 w 82"/>
                  <a:gd name="T31" fmla="*/ 41 h 64"/>
                  <a:gd name="T32" fmla="*/ 82 w 82"/>
                  <a:gd name="T33" fmla="*/ 20 h 64"/>
                  <a:gd name="T34" fmla="*/ 55 w 82"/>
                  <a:gd name="T35" fmla="*/ 0 h 64"/>
                  <a:gd name="T36" fmla="*/ 55 w 82"/>
                  <a:gd name="T37" fmla="*/ 13 h 64"/>
                  <a:gd name="T38" fmla="*/ 22 w 82"/>
                  <a:gd name="T39" fmla="*/ 45 h 64"/>
                  <a:gd name="T40" fmla="*/ 55 w 82"/>
                  <a:gd name="T41" fmla="*/ 2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2" h="64">
                    <a:moveTo>
                      <a:pt x="62" y="55"/>
                    </a:moveTo>
                    <a:cubicBezTo>
                      <a:pt x="8" y="55"/>
                      <a:pt x="8" y="55"/>
                      <a:pt x="8" y="55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9" y="19"/>
                      <a:pt x="22" y="15"/>
                      <a:pt x="28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2"/>
                      <a:pt x="2" y="64"/>
                      <a:pt x="4" y="64"/>
                    </a:cubicBezTo>
                    <a:cubicBezTo>
                      <a:pt x="66" y="64"/>
                      <a:pt x="66" y="64"/>
                      <a:pt x="66" y="64"/>
                    </a:cubicBezTo>
                    <a:cubicBezTo>
                      <a:pt x="68" y="64"/>
                      <a:pt x="70" y="62"/>
                      <a:pt x="70" y="60"/>
                    </a:cubicBezTo>
                    <a:cubicBezTo>
                      <a:pt x="70" y="44"/>
                      <a:pt x="70" y="44"/>
                      <a:pt x="70" y="44"/>
                    </a:cubicBezTo>
                    <a:cubicBezTo>
                      <a:pt x="62" y="51"/>
                      <a:pt x="62" y="51"/>
                      <a:pt x="62" y="51"/>
                    </a:cubicBezTo>
                    <a:lnTo>
                      <a:pt x="62" y="55"/>
                    </a:lnTo>
                    <a:close/>
                    <a:moveTo>
                      <a:pt x="55" y="27"/>
                    </a:moveTo>
                    <a:cubicBezTo>
                      <a:pt x="55" y="41"/>
                      <a:pt x="55" y="41"/>
                      <a:pt x="55" y="41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22" y="13"/>
                      <a:pt x="22" y="45"/>
                      <a:pt x="22" y="45"/>
                    </a:cubicBezTo>
                    <a:cubicBezTo>
                      <a:pt x="31" y="30"/>
                      <a:pt x="37" y="27"/>
                      <a:pt x="55" y="27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8234280" y="980728"/>
            <a:ext cx="352541" cy="352541"/>
            <a:chOff x="7812360" y="2348880"/>
            <a:chExt cx="387795" cy="387795"/>
          </a:xfrm>
        </p:grpSpPr>
        <p:grpSp>
          <p:nvGrpSpPr>
            <p:cNvPr id="38" name="Group 37"/>
            <p:cNvGrpSpPr/>
            <p:nvPr/>
          </p:nvGrpSpPr>
          <p:grpSpPr>
            <a:xfrm>
              <a:off x="7812360" y="2348880"/>
              <a:ext cx="387795" cy="387795"/>
              <a:chOff x="3104085" y="2321125"/>
              <a:chExt cx="387795" cy="387795"/>
            </a:xfrm>
          </p:grpSpPr>
          <p:sp>
            <p:nvSpPr>
              <p:cNvPr id="39" name="Oval 38"/>
              <p:cNvSpPr/>
              <p:nvPr/>
            </p:nvSpPr>
            <p:spPr bwMode="auto">
              <a:xfrm>
                <a:off x="3104085" y="2321125"/>
                <a:ext cx="387795" cy="387795"/>
              </a:xfrm>
              <a:prstGeom prst="ellipse">
                <a:avLst/>
              </a:prstGeom>
              <a:solidFill>
                <a:schemeClr val="bg1"/>
              </a:solidFill>
              <a:ln w="1905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4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3179138" y="2395835"/>
                <a:ext cx="230505" cy="230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1" name="Group 8"/>
            <p:cNvGrpSpPr>
              <a:grpSpLocks noChangeAspect="1"/>
            </p:cNvGrpSpPr>
            <p:nvPr/>
          </p:nvGrpSpPr>
          <p:grpSpPr bwMode="auto">
            <a:xfrm>
              <a:off x="7884368" y="2475644"/>
              <a:ext cx="287325" cy="157438"/>
              <a:chOff x="4376" y="2582"/>
              <a:chExt cx="219" cy="120"/>
            </a:xfrm>
          </p:grpSpPr>
          <p:sp>
            <p:nvSpPr>
              <p:cNvPr id="42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4376" y="2582"/>
                <a:ext cx="219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9"/>
              <p:cNvSpPr>
                <a:spLocks noEditPoints="1"/>
              </p:cNvSpPr>
              <p:nvPr/>
            </p:nvSpPr>
            <p:spPr bwMode="auto">
              <a:xfrm>
                <a:off x="4376" y="2582"/>
                <a:ext cx="219" cy="120"/>
              </a:xfrm>
              <a:custGeom>
                <a:avLst/>
                <a:gdLst>
                  <a:gd name="T0" fmla="*/ 22 w 118"/>
                  <a:gd name="T1" fmla="*/ 53 h 64"/>
                  <a:gd name="T2" fmla="*/ 33 w 118"/>
                  <a:gd name="T3" fmla="*/ 42 h 64"/>
                  <a:gd name="T4" fmla="*/ 44 w 118"/>
                  <a:gd name="T5" fmla="*/ 53 h 64"/>
                  <a:gd name="T6" fmla="*/ 33 w 118"/>
                  <a:gd name="T7" fmla="*/ 64 h 64"/>
                  <a:gd name="T8" fmla="*/ 22 w 118"/>
                  <a:gd name="T9" fmla="*/ 53 h 64"/>
                  <a:gd name="T10" fmla="*/ 87 w 118"/>
                  <a:gd name="T11" fmla="*/ 53 h 64"/>
                  <a:gd name="T12" fmla="*/ 97 w 118"/>
                  <a:gd name="T13" fmla="*/ 42 h 64"/>
                  <a:gd name="T14" fmla="*/ 108 w 118"/>
                  <a:gd name="T15" fmla="*/ 53 h 64"/>
                  <a:gd name="T16" fmla="*/ 97 w 118"/>
                  <a:gd name="T17" fmla="*/ 64 h 64"/>
                  <a:gd name="T18" fmla="*/ 87 w 118"/>
                  <a:gd name="T19" fmla="*/ 53 h 64"/>
                  <a:gd name="T20" fmla="*/ 115 w 118"/>
                  <a:gd name="T21" fmla="*/ 26 h 64"/>
                  <a:gd name="T22" fmla="*/ 113 w 118"/>
                  <a:gd name="T23" fmla="*/ 25 h 64"/>
                  <a:gd name="T24" fmla="*/ 109 w 118"/>
                  <a:gd name="T25" fmla="*/ 20 h 64"/>
                  <a:gd name="T26" fmla="*/ 104 w 118"/>
                  <a:gd name="T27" fmla="*/ 3 h 64"/>
                  <a:gd name="T28" fmla="*/ 100 w 118"/>
                  <a:gd name="T29" fmla="*/ 0 h 64"/>
                  <a:gd name="T30" fmla="*/ 5 w 118"/>
                  <a:gd name="T31" fmla="*/ 0 h 64"/>
                  <a:gd name="T32" fmla="*/ 2 w 118"/>
                  <a:gd name="T33" fmla="*/ 3 h 64"/>
                  <a:gd name="T34" fmla="*/ 2 w 118"/>
                  <a:gd name="T35" fmla="*/ 48 h 64"/>
                  <a:gd name="T36" fmla="*/ 0 w 118"/>
                  <a:gd name="T37" fmla="*/ 48 h 64"/>
                  <a:gd name="T38" fmla="*/ 0 w 118"/>
                  <a:gd name="T39" fmla="*/ 53 h 64"/>
                  <a:gd name="T40" fmla="*/ 16 w 118"/>
                  <a:gd name="T41" fmla="*/ 53 h 64"/>
                  <a:gd name="T42" fmla="*/ 19 w 118"/>
                  <a:gd name="T43" fmla="*/ 50 h 64"/>
                  <a:gd name="T44" fmla="*/ 33 w 118"/>
                  <a:gd name="T45" fmla="*/ 39 h 64"/>
                  <a:gd name="T46" fmla="*/ 47 w 118"/>
                  <a:gd name="T47" fmla="*/ 50 h 64"/>
                  <a:gd name="T48" fmla="*/ 50 w 118"/>
                  <a:gd name="T49" fmla="*/ 53 h 64"/>
                  <a:gd name="T50" fmla="*/ 80 w 118"/>
                  <a:gd name="T51" fmla="*/ 53 h 64"/>
                  <a:gd name="T52" fmla="*/ 83 w 118"/>
                  <a:gd name="T53" fmla="*/ 50 h 64"/>
                  <a:gd name="T54" fmla="*/ 97 w 118"/>
                  <a:gd name="T55" fmla="*/ 39 h 64"/>
                  <a:gd name="T56" fmla="*/ 111 w 118"/>
                  <a:gd name="T57" fmla="*/ 50 h 64"/>
                  <a:gd name="T58" fmla="*/ 114 w 118"/>
                  <a:gd name="T59" fmla="*/ 53 h 64"/>
                  <a:gd name="T60" fmla="*/ 118 w 118"/>
                  <a:gd name="T61" fmla="*/ 50 h 64"/>
                  <a:gd name="T62" fmla="*/ 118 w 118"/>
                  <a:gd name="T63" fmla="*/ 31 h 64"/>
                  <a:gd name="T64" fmla="*/ 115 w 118"/>
                  <a:gd name="T65" fmla="*/ 26 h 64"/>
                  <a:gd name="T66" fmla="*/ 89 w 118"/>
                  <a:gd name="T67" fmla="*/ 33 h 64"/>
                  <a:gd name="T68" fmla="*/ 88 w 118"/>
                  <a:gd name="T69" fmla="*/ 37 h 64"/>
                  <a:gd name="T70" fmla="*/ 80 w 118"/>
                  <a:gd name="T71" fmla="*/ 47 h 64"/>
                  <a:gd name="T72" fmla="*/ 77 w 118"/>
                  <a:gd name="T73" fmla="*/ 49 h 64"/>
                  <a:gd name="T74" fmla="*/ 74 w 118"/>
                  <a:gd name="T75" fmla="*/ 49 h 64"/>
                  <a:gd name="T76" fmla="*/ 71 w 118"/>
                  <a:gd name="T77" fmla="*/ 46 h 64"/>
                  <a:gd name="T78" fmla="*/ 71 w 118"/>
                  <a:gd name="T79" fmla="*/ 10 h 64"/>
                  <a:gd name="T80" fmla="*/ 74 w 118"/>
                  <a:gd name="T81" fmla="*/ 7 h 64"/>
                  <a:gd name="T82" fmla="*/ 86 w 118"/>
                  <a:gd name="T83" fmla="*/ 7 h 64"/>
                  <a:gd name="T84" fmla="*/ 89 w 118"/>
                  <a:gd name="T85" fmla="*/ 10 h 64"/>
                  <a:gd name="T86" fmla="*/ 89 w 118"/>
                  <a:gd name="T87" fmla="*/ 33 h 64"/>
                  <a:gd name="T88" fmla="*/ 102 w 118"/>
                  <a:gd name="T89" fmla="*/ 23 h 64"/>
                  <a:gd name="T90" fmla="*/ 96 w 118"/>
                  <a:gd name="T91" fmla="*/ 23 h 64"/>
                  <a:gd name="T92" fmla="*/ 93 w 118"/>
                  <a:gd name="T93" fmla="*/ 20 h 64"/>
                  <a:gd name="T94" fmla="*/ 93 w 118"/>
                  <a:gd name="T95" fmla="*/ 10 h 64"/>
                  <a:gd name="T96" fmla="*/ 96 w 118"/>
                  <a:gd name="T97" fmla="*/ 7 h 64"/>
                  <a:gd name="T98" fmla="*/ 98 w 118"/>
                  <a:gd name="T99" fmla="*/ 7 h 64"/>
                  <a:gd name="T100" fmla="*/ 102 w 118"/>
                  <a:gd name="T101" fmla="*/ 10 h 64"/>
                  <a:gd name="T102" fmla="*/ 104 w 118"/>
                  <a:gd name="T103" fmla="*/ 20 h 64"/>
                  <a:gd name="T104" fmla="*/ 102 w 118"/>
                  <a:gd name="T105" fmla="*/ 2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18" h="64">
                    <a:moveTo>
                      <a:pt x="22" y="53"/>
                    </a:moveTo>
                    <a:cubicBezTo>
                      <a:pt x="22" y="47"/>
                      <a:pt x="27" y="42"/>
                      <a:pt x="33" y="42"/>
                    </a:cubicBezTo>
                    <a:cubicBezTo>
                      <a:pt x="39" y="42"/>
                      <a:pt x="44" y="47"/>
                      <a:pt x="44" y="53"/>
                    </a:cubicBezTo>
                    <a:cubicBezTo>
                      <a:pt x="44" y="59"/>
                      <a:pt x="39" y="64"/>
                      <a:pt x="33" y="64"/>
                    </a:cubicBezTo>
                    <a:cubicBezTo>
                      <a:pt x="27" y="64"/>
                      <a:pt x="22" y="59"/>
                      <a:pt x="22" y="53"/>
                    </a:cubicBezTo>
                    <a:close/>
                    <a:moveTo>
                      <a:pt x="87" y="53"/>
                    </a:moveTo>
                    <a:cubicBezTo>
                      <a:pt x="87" y="47"/>
                      <a:pt x="91" y="42"/>
                      <a:pt x="97" y="42"/>
                    </a:cubicBezTo>
                    <a:cubicBezTo>
                      <a:pt x="103" y="42"/>
                      <a:pt x="108" y="47"/>
                      <a:pt x="108" y="53"/>
                    </a:cubicBezTo>
                    <a:cubicBezTo>
                      <a:pt x="108" y="59"/>
                      <a:pt x="103" y="64"/>
                      <a:pt x="97" y="64"/>
                    </a:cubicBezTo>
                    <a:cubicBezTo>
                      <a:pt x="91" y="64"/>
                      <a:pt x="87" y="59"/>
                      <a:pt x="87" y="53"/>
                    </a:cubicBezTo>
                    <a:close/>
                    <a:moveTo>
                      <a:pt x="115" y="26"/>
                    </a:moveTo>
                    <a:cubicBezTo>
                      <a:pt x="113" y="25"/>
                      <a:pt x="113" y="25"/>
                      <a:pt x="113" y="25"/>
                    </a:cubicBezTo>
                    <a:cubicBezTo>
                      <a:pt x="111" y="24"/>
                      <a:pt x="110" y="22"/>
                      <a:pt x="109" y="20"/>
                    </a:cubicBezTo>
                    <a:cubicBezTo>
                      <a:pt x="104" y="3"/>
                      <a:pt x="104" y="3"/>
                      <a:pt x="104" y="3"/>
                    </a:cubicBezTo>
                    <a:cubicBezTo>
                      <a:pt x="104" y="2"/>
                      <a:pt x="102" y="0"/>
                      <a:pt x="10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2"/>
                      <a:pt x="2" y="3"/>
                    </a:cubicBezTo>
                    <a:cubicBezTo>
                      <a:pt x="2" y="48"/>
                      <a:pt x="2" y="48"/>
                      <a:pt x="2" y="48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16" y="53"/>
                      <a:pt x="16" y="53"/>
                      <a:pt x="16" y="53"/>
                    </a:cubicBezTo>
                    <a:cubicBezTo>
                      <a:pt x="18" y="53"/>
                      <a:pt x="19" y="52"/>
                      <a:pt x="19" y="50"/>
                    </a:cubicBezTo>
                    <a:cubicBezTo>
                      <a:pt x="20" y="44"/>
                      <a:pt x="26" y="39"/>
                      <a:pt x="33" y="39"/>
                    </a:cubicBezTo>
                    <a:cubicBezTo>
                      <a:pt x="40" y="39"/>
                      <a:pt x="45" y="44"/>
                      <a:pt x="47" y="50"/>
                    </a:cubicBezTo>
                    <a:cubicBezTo>
                      <a:pt x="47" y="52"/>
                      <a:pt x="48" y="53"/>
                      <a:pt x="50" y="53"/>
                    </a:cubicBezTo>
                    <a:cubicBezTo>
                      <a:pt x="80" y="53"/>
                      <a:pt x="80" y="53"/>
                      <a:pt x="80" y="53"/>
                    </a:cubicBezTo>
                    <a:cubicBezTo>
                      <a:pt x="83" y="53"/>
                      <a:pt x="83" y="52"/>
                      <a:pt x="83" y="50"/>
                    </a:cubicBezTo>
                    <a:cubicBezTo>
                      <a:pt x="85" y="44"/>
                      <a:pt x="90" y="39"/>
                      <a:pt x="97" y="39"/>
                    </a:cubicBezTo>
                    <a:cubicBezTo>
                      <a:pt x="104" y="39"/>
                      <a:pt x="110" y="44"/>
                      <a:pt x="111" y="50"/>
                    </a:cubicBezTo>
                    <a:cubicBezTo>
                      <a:pt x="111" y="52"/>
                      <a:pt x="112" y="53"/>
                      <a:pt x="114" y="53"/>
                    </a:cubicBezTo>
                    <a:cubicBezTo>
                      <a:pt x="116" y="53"/>
                      <a:pt x="118" y="51"/>
                      <a:pt x="118" y="50"/>
                    </a:cubicBezTo>
                    <a:cubicBezTo>
                      <a:pt x="118" y="31"/>
                      <a:pt x="118" y="31"/>
                      <a:pt x="118" y="31"/>
                    </a:cubicBezTo>
                    <a:cubicBezTo>
                      <a:pt x="118" y="29"/>
                      <a:pt x="116" y="27"/>
                      <a:pt x="115" y="26"/>
                    </a:cubicBezTo>
                    <a:close/>
                    <a:moveTo>
                      <a:pt x="89" y="33"/>
                    </a:moveTo>
                    <a:cubicBezTo>
                      <a:pt x="89" y="35"/>
                      <a:pt x="88" y="36"/>
                      <a:pt x="88" y="37"/>
                    </a:cubicBezTo>
                    <a:cubicBezTo>
                      <a:pt x="84" y="39"/>
                      <a:pt x="81" y="43"/>
                      <a:pt x="80" y="47"/>
                    </a:cubicBezTo>
                    <a:cubicBezTo>
                      <a:pt x="79" y="49"/>
                      <a:pt x="79" y="49"/>
                      <a:pt x="77" y="49"/>
                    </a:cubicBezTo>
                    <a:cubicBezTo>
                      <a:pt x="76" y="49"/>
                      <a:pt x="74" y="49"/>
                      <a:pt x="74" y="49"/>
                    </a:cubicBezTo>
                    <a:cubicBezTo>
                      <a:pt x="73" y="49"/>
                      <a:pt x="71" y="48"/>
                      <a:pt x="71" y="46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71" y="8"/>
                      <a:pt x="73" y="7"/>
                      <a:pt x="74" y="7"/>
                    </a:cubicBezTo>
                    <a:cubicBezTo>
                      <a:pt x="86" y="7"/>
                      <a:pt x="86" y="7"/>
                      <a:pt x="86" y="7"/>
                    </a:cubicBezTo>
                    <a:cubicBezTo>
                      <a:pt x="88" y="7"/>
                      <a:pt x="89" y="8"/>
                      <a:pt x="89" y="10"/>
                    </a:cubicBezTo>
                    <a:cubicBezTo>
                      <a:pt x="89" y="10"/>
                      <a:pt x="89" y="31"/>
                      <a:pt x="89" y="33"/>
                    </a:cubicBezTo>
                    <a:close/>
                    <a:moveTo>
                      <a:pt x="102" y="23"/>
                    </a:moveTo>
                    <a:cubicBezTo>
                      <a:pt x="96" y="23"/>
                      <a:pt x="96" y="23"/>
                      <a:pt x="96" y="23"/>
                    </a:cubicBezTo>
                    <a:cubicBezTo>
                      <a:pt x="95" y="23"/>
                      <a:pt x="93" y="21"/>
                      <a:pt x="93" y="20"/>
                    </a:cubicBezTo>
                    <a:cubicBezTo>
                      <a:pt x="93" y="10"/>
                      <a:pt x="93" y="10"/>
                      <a:pt x="93" y="10"/>
                    </a:cubicBezTo>
                    <a:cubicBezTo>
                      <a:pt x="93" y="8"/>
                      <a:pt x="95" y="7"/>
                      <a:pt x="96" y="7"/>
                    </a:cubicBezTo>
                    <a:cubicBezTo>
                      <a:pt x="98" y="7"/>
                      <a:pt x="98" y="7"/>
                      <a:pt x="98" y="7"/>
                    </a:cubicBezTo>
                    <a:cubicBezTo>
                      <a:pt x="99" y="7"/>
                      <a:pt x="101" y="8"/>
                      <a:pt x="102" y="10"/>
                    </a:cubicBezTo>
                    <a:cubicBezTo>
                      <a:pt x="104" y="20"/>
                      <a:pt x="104" y="20"/>
                      <a:pt x="104" y="20"/>
                    </a:cubicBezTo>
                    <a:cubicBezTo>
                      <a:pt x="105" y="21"/>
                      <a:pt x="104" y="23"/>
                      <a:pt x="102" y="23"/>
                    </a:cubicBezTo>
                    <a:close/>
                  </a:path>
                </a:pathLst>
              </a:custGeom>
              <a:solidFill>
                <a:srgbClr val="81B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10"/>
              <p:cNvSpPr>
                <a:spLocks noEditPoints="1"/>
              </p:cNvSpPr>
              <p:nvPr/>
            </p:nvSpPr>
            <p:spPr bwMode="auto">
              <a:xfrm>
                <a:off x="4376" y="2582"/>
                <a:ext cx="219" cy="120"/>
              </a:xfrm>
              <a:custGeom>
                <a:avLst/>
                <a:gdLst>
                  <a:gd name="T0" fmla="*/ 22 w 118"/>
                  <a:gd name="T1" fmla="*/ 53 h 64"/>
                  <a:gd name="T2" fmla="*/ 33 w 118"/>
                  <a:gd name="T3" fmla="*/ 42 h 64"/>
                  <a:gd name="T4" fmla="*/ 44 w 118"/>
                  <a:gd name="T5" fmla="*/ 53 h 64"/>
                  <a:gd name="T6" fmla="*/ 33 w 118"/>
                  <a:gd name="T7" fmla="*/ 64 h 64"/>
                  <a:gd name="T8" fmla="*/ 22 w 118"/>
                  <a:gd name="T9" fmla="*/ 53 h 64"/>
                  <a:gd name="T10" fmla="*/ 87 w 118"/>
                  <a:gd name="T11" fmla="*/ 53 h 64"/>
                  <a:gd name="T12" fmla="*/ 97 w 118"/>
                  <a:gd name="T13" fmla="*/ 42 h 64"/>
                  <a:gd name="T14" fmla="*/ 108 w 118"/>
                  <a:gd name="T15" fmla="*/ 53 h 64"/>
                  <a:gd name="T16" fmla="*/ 97 w 118"/>
                  <a:gd name="T17" fmla="*/ 64 h 64"/>
                  <a:gd name="T18" fmla="*/ 87 w 118"/>
                  <a:gd name="T19" fmla="*/ 53 h 64"/>
                  <a:gd name="T20" fmla="*/ 115 w 118"/>
                  <a:gd name="T21" fmla="*/ 26 h 64"/>
                  <a:gd name="T22" fmla="*/ 113 w 118"/>
                  <a:gd name="T23" fmla="*/ 25 h 64"/>
                  <a:gd name="T24" fmla="*/ 109 w 118"/>
                  <a:gd name="T25" fmla="*/ 20 h 64"/>
                  <a:gd name="T26" fmla="*/ 104 w 118"/>
                  <a:gd name="T27" fmla="*/ 3 h 64"/>
                  <a:gd name="T28" fmla="*/ 100 w 118"/>
                  <a:gd name="T29" fmla="*/ 0 h 64"/>
                  <a:gd name="T30" fmla="*/ 5 w 118"/>
                  <a:gd name="T31" fmla="*/ 0 h 64"/>
                  <a:gd name="T32" fmla="*/ 2 w 118"/>
                  <a:gd name="T33" fmla="*/ 3 h 64"/>
                  <a:gd name="T34" fmla="*/ 2 w 118"/>
                  <a:gd name="T35" fmla="*/ 48 h 64"/>
                  <a:gd name="T36" fmla="*/ 0 w 118"/>
                  <a:gd name="T37" fmla="*/ 48 h 64"/>
                  <a:gd name="T38" fmla="*/ 0 w 118"/>
                  <a:gd name="T39" fmla="*/ 53 h 64"/>
                  <a:gd name="T40" fmla="*/ 16 w 118"/>
                  <a:gd name="T41" fmla="*/ 53 h 64"/>
                  <a:gd name="T42" fmla="*/ 19 w 118"/>
                  <a:gd name="T43" fmla="*/ 50 h 64"/>
                  <a:gd name="T44" fmla="*/ 33 w 118"/>
                  <a:gd name="T45" fmla="*/ 39 h 64"/>
                  <a:gd name="T46" fmla="*/ 47 w 118"/>
                  <a:gd name="T47" fmla="*/ 50 h 64"/>
                  <a:gd name="T48" fmla="*/ 50 w 118"/>
                  <a:gd name="T49" fmla="*/ 53 h 64"/>
                  <a:gd name="T50" fmla="*/ 80 w 118"/>
                  <a:gd name="T51" fmla="*/ 53 h 64"/>
                  <a:gd name="T52" fmla="*/ 83 w 118"/>
                  <a:gd name="T53" fmla="*/ 50 h 64"/>
                  <a:gd name="T54" fmla="*/ 97 w 118"/>
                  <a:gd name="T55" fmla="*/ 39 h 64"/>
                  <a:gd name="T56" fmla="*/ 111 w 118"/>
                  <a:gd name="T57" fmla="*/ 50 h 64"/>
                  <a:gd name="T58" fmla="*/ 114 w 118"/>
                  <a:gd name="T59" fmla="*/ 53 h 64"/>
                  <a:gd name="T60" fmla="*/ 118 w 118"/>
                  <a:gd name="T61" fmla="*/ 50 h 64"/>
                  <a:gd name="T62" fmla="*/ 118 w 118"/>
                  <a:gd name="T63" fmla="*/ 31 h 64"/>
                  <a:gd name="T64" fmla="*/ 115 w 118"/>
                  <a:gd name="T65" fmla="*/ 26 h 64"/>
                  <a:gd name="T66" fmla="*/ 89 w 118"/>
                  <a:gd name="T67" fmla="*/ 33 h 64"/>
                  <a:gd name="T68" fmla="*/ 88 w 118"/>
                  <a:gd name="T69" fmla="*/ 37 h 64"/>
                  <a:gd name="T70" fmla="*/ 80 w 118"/>
                  <a:gd name="T71" fmla="*/ 47 h 64"/>
                  <a:gd name="T72" fmla="*/ 77 w 118"/>
                  <a:gd name="T73" fmla="*/ 49 h 64"/>
                  <a:gd name="T74" fmla="*/ 74 w 118"/>
                  <a:gd name="T75" fmla="*/ 49 h 64"/>
                  <a:gd name="T76" fmla="*/ 71 w 118"/>
                  <a:gd name="T77" fmla="*/ 46 h 64"/>
                  <a:gd name="T78" fmla="*/ 71 w 118"/>
                  <a:gd name="T79" fmla="*/ 10 h 64"/>
                  <a:gd name="T80" fmla="*/ 74 w 118"/>
                  <a:gd name="T81" fmla="*/ 7 h 64"/>
                  <a:gd name="T82" fmla="*/ 86 w 118"/>
                  <a:gd name="T83" fmla="*/ 7 h 64"/>
                  <a:gd name="T84" fmla="*/ 89 w 118"/>
                  <a:gd name="T85" fmla="*/ 10 h 64"/>
                  <a:gd name="T86" fmla="*/ 89 w 118"/>
                  <a:gd name="T87" fmla="*/ 33 h 64"/>
                  <a:gd name="T88" fmla="*/ 102 w 118"/>
                  <a:gd name="T89" fmla="*/ 23 h 64"/>
                  <a:gd name="T90" fmla="*/ 96 w 118"/>
                  <a:gd name="T91" fmla="*/ 23 h 64"/>
                  <a:gd name="T92" fmla="*/ 93 w 118"/>
                  <a:gd name="T93" fmla="*/ 20 h 64"/>
                  <a:gd name="T94" fmla="*/ 93 w 118"/>
                  <a:gd name="T95" fmla="*/ 10 h 64"/>
                  <a:gd name="T96" fmla="*/ 96 w 118"/>
                  <a:gd name="T97" fmla="*/ 7 h 64"/>
                  <a:gd name="T98" fmla="*/ 98 w 118"/>
                  <a:gd name="T99" fmla="*/ 7 h 64"/>
                  <a:gd name="T100" fmla="*/ 102 w 118"/>
                  <a:gd name="T101" fmla="*/ 10 h 64"/>
                  <a:gd name="T102" fmla="*/ 104 w 118"/>
                  <a:gd name="T103" fmla="*/ 20 h 64"/>
                  <a:gd name="T104" fmla="*/ 102 w 118"/>
                  <a:gd name="T105" fmla="*/ 2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18" h="64">
                    <a:moveTo>
                      <a:pt x="22" y="53"/>
                    </a:moveTo>
                    <a:cubicBezTo>
                      <a:pt x="22" y="47"/>
                      <a:pt x="27" y="42"/>
                      <a:pt x="33" y="42"/>
                    </a:cubicBezTo>
                    <a:cubicBezTo>
                      <a:pt x="39" y="42"/>
                      <a:pt x="44" y="47"/>
                      <a:pt x="44" y="53"/>
                    </a:cubicBezTo>
                    <a:cubicBezTo>
                      <a:pt x="44" y="59"/>
                      <a:pt x="39" y="64"/>
                      <a:pt x="33" y="64"/>
                    </a:cubicBezTo>
                    <a:cubicBezTo>
                      <a:pt x="27" y="64"/>
                      <a:pt x="22" y="59"/>
                      <a:pt x="22" y="53"/>
                    </a:cubicBezTo>
                    <a:close/>
                    <a:moveTo>
                      <a:pt x="87" y="53"/>
                    </a:moveTo>
                    <a:cubicBezTo>
                      <a:pt x="87" y="47"/>
                      <a:pt x="91" y="42"/>
                      <a:pt x="97" y="42"/>
                    </a:cubicBezTo>
                    <a:cubicBezTo>
                      <a:pt x="103" y="42"/>
                      <a:pt x="108" y="47"/>
                      <a:pt x="108" y="53"/>
                    </a:cubicBezTo>
                    <a:cubicBezTo>
                      <a:pt x="108" y="59"/>
                      <a:pt x="103" y="64"/>
                      <a:pt x="97" y="64"/>
                    </a:cubicBezTo>
                    <a:cubicBezTo>
                      <a:pt x="91" y="64"/>
                      <a:pt x="87" y="59"/>
                      <a:pt x="87" y="53"/>
                    </a:cubicBezTo>
                    <a:close/>
                    <a:moveTo>
                      <a:pt x="115" y="26"/>
                    </a:moveTo>
                    <a:cubicBezTo>
                      <a:pt x="113" y="25"/>
                      <a:pt x="113" y="25"/>
                      <a:pt x="113" y="25"/>
                    </a:cubicBezTo>
                    <a:cubicBezTo>
                      <a:pt x="111" y="24"/>
                      <a:pt x="110" y="22"/>
                      <a:pt x="109" y="20"/>
                    </a:cubicBezTo>
                    <a:cubicBezTo>
                      <a:pt x="104" y="3"/>
                      <a:pt x="104" y="3"/>
                      <a:pt x="104" y="3"/>
                    </a:cubicBezTo>
                    <a:cubicBezTo>
                      <a:pt x="104" y="2"/>
                      <a:pt x="102" y="0"/>
                      <a:pt x="10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2"/>
                      <a:pt x="2" y="3"/>
                    </a:cubicBezTo>
                    <a:cubicBezTo>
                      <a:pt x="2" y="48"/>
                      <a:pt x="2" y="48"/>
                      <a:pt x="2" y="48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16" y="53"/>
                      <a:pt x="16" y="53"/>
                      <a:pt x="16" y="53"/>
                    </a:cubicBezTo>
                    <a:cubicBezTo>
                      <a:pt x="18" y="53"/>
                      <a:pt x="19" y="52"/>
                      <a:pt x="19" y="50"/>
                    </a:cubicBezTo>
                    <a:cubicBezTo>
                      <a:pt x="20" y="44"/>
                      <a:pt x="26" y="39"/>
                      <a:pt x="33" y="39"/>
                    </a:cubicBezTo>
                    <a:cubicBezTo>
                      <a:pt x="40" y="39"/>
                      <a:pt x="45" y="44"/>
                      <a:pt x="47" y="50"/>
                    </a:cubicBezTo>
                    <a:cubicBezTo>
                      <a:pt x="47" y="52"/>
                      <a:pt x="48" y="53"/>
                      <a:pt x="50" y="53"/>
                    </a:cubicBezTo>
                    <a:cubicBezTo>
                      <a:pt x="80" y="53"/>
                      <a:pt x="80" y="53"/>
                      <a:pt x="80" y="53"/>
                    </a:cubicBezTo>
                    <a:cubicBezTo>
                      <a:pt x="83" y="53"/>
                      <a:pt x="83" y="52"/>
                      <a:pt x="83" y="50"/>
                    </a:cubicBezTo>
                    <a:cubicBezTo>
                      <a:pt x="85" y="44"/>
                      <a:pt x="90" y="39"/>
                      <a:pt x="97" y="39"/>
                    </a:cubicBezTo>
                    <a:cubicBezTo>
                      <a:pt x="104" y="39"/>
                      <a:pt x="110" y="44"/>
                      <a:pt x="111" y="50"/>
                    </a:cubicBezTo>
                    <a:cubicBezTo>
                      <a:pt x="111" y="52"/>
                      <a:pt x="112" y="53"/>
                      <a:pt x="114" y="53"/>
                    </a:cubicBezTo>
                    <a:cubicBezTo>
                      <a:pt x="116" y="53"/>
                      <a:pt x="118" y="51"/>
                      <a:pt x="118" y="50"/>
                    </a:cubicBezTo>
                    <a:cubicBezTo>
                      <a:pt x="118" y="31"/>
                      <a:pt x="118" y="31"/>
                      <a:pt x="118" y="31"/>
                    </a:cubicBezTo>
                    <a:cubicBezTo>
                      <a:pt x="118" y="29"/>
                      <a:pt x="116" y="27"/>
                      <a:pt x="115" y="26"/>
                    </a:cubicBezTo>
                    <a:close/>
                    <a:moveTo>
                      <a:pt x="89" y="33"/>
                    </a:moveTo>
                    <a:cubicBezTo>
                      <a:pt x="89" y="35"/>
                      <a:pt x="88" y="36"/>
                      <a:pt x="88" y="37"/>
                    </a:cubicBezTo>
                    <a:cubicBezTo>
                      <a:pt x="84" y="39"/>
                      <a:pt x="81" y="43"/>
                      <a:pt x="80" y="47"/>
                    </a:cubicBezTo>
                    <a:cubicBezTo>
                      <a:pt x="79" y="49"/>
                      <a:pt x="79" y="49"/>
                      <a:pt x="77" y="49"/>
                    </a:cubicBezTo>
                    <a:cubicBezTo>
                      <a:pt x="76" y="49"/>
                      <a:pt x="74" y="49"/>
                      <a:pt x="74" y="49"/>
                    </a:cubicBezTo>
                    <a:cubicBezTo>
                      <a:pt x="73" y="49"/>
                      <a:pt x="71" y="48"/>
                      <a:pt x="71" y="46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71" y="8"/>
                      <a:pt x="73" y="7"/>
                      <a:pt x="74" y="7"/>
                    </a:cubicBezTo>
                    <a:cubicBezTo>
                      <a:pt x="86" y="7"/>
                      <a:pt x="86" y="7"/>
                      <a:pt x="86" y="7"/>
                    </a:cubicBezTo>
                    <a:cubicBezTo>
                      <a:pt x="88" y="7"/>
                      <a:pt x="89" y="8"/>
                      <a:pt x="89" y="10"/>
                    </a:cubicBezTo>
                    <a:cubicBezTo>
                      <a:pt x="89" y="10"/>
                      <a:pt x="89" y="31"/>
                      <a:pt x="89" y="33"/>
                    </a:cubicBezTo>
                    <a:close/>
                    <a:moveTo>
                      <a:pt x="102" y="23"/>
                    </a:moveTo>
                    <a:cubicBezTo>
                      <a:pt x="96" y="23"/>
                      <a:pt x="96" y="23"/>
                      <a:pt x="96" y="23"/>
                    </a:cubicBezTo>
                    <a:cubicBezTo>
                      <a:pt x="95" y="23"/>
                      <a:pt x="93" y="21"/>
                      <a:pt x="93" y="20"/>
                    </a:cubicBezTo>
                    <a:cubicBezTo>
                      <a:pt x="93" y="10"/>
                      <a:pt x="93" y="10"/>
                      <a:pt x="93" y="10"/>
                    </a:cubicBezTo>
                    <a:cubicBezTo>
                      <a:pt x="93" y="8"/>
                      <a:pt x="95" y="7"/>
                      <a:pt x="96" y="7"/>
                    </a:cubicBezTo>
                    <a:cubicBezTo>
                      <a:pt x="98" y="7"/>
                      <a:pt x="98" y="7"/>
                      <a:pt x="98" y="7"/>
                    </a:cubicBezTo>
                    <a:cubicBezTo>
                      <a:pt x="99" y="7"/>
                      <a:pt x="101" y="8"/>
                      <a:pt x="102" y="10"/>
                    </a:cubicBezTo>
                    <a:cubicBezTo>
                      <a:pt x="104" y="20"/>
                      <a:pt x="104" y="20"/>
                      <a:pt x="104" y="20"/>
                    </a:cubicBezTo>
                    <a:cubicBezTo>
                      <a:pt x="105" y="21"/>
                      <a:pt x="104" y="23"/>
                      <a:pt x="102" y="23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6965891" y="980728"/>
            <a:ext cx="352541" cy="352541"/>
            <a:chOff x="3104085" y="2321125"/>
            <a:chExt cx="387795" cy="387795"/>
          </a:xfrm>
        </p:grpSpPr>
        <p:sp>
          <p:nvSpPr>
            <p:cNvPr id="48" name="Oval 47"/>
            <p:cNvSpPr/>
            <p:nvPr/>
          </p:nvSpPr>
          <p:spPr bwMode="auto">
            <a:xfrm>
              <a:off x="3104085" y="2321125"/>
              <a:ext cx="387795" cy="38779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grpSp>
          <p:nvGrpSpPr>
            <p:cNvPr id="49" name="Group 4"/>
            <p:cNvGrpSpPr>
              <a:grpSpLocks noChangeAspect="1"/>
            </p:cNvGrpSpPr>
            <p:nvPr/>
          </p:nvGrpSpPr>
          <p:grpSpPr bwMode="auto">
            <a:xfrm>
              <a:off x="3179138" y="2395835"/>
              <a:ext cx="230505" cy="230505"/>
              <a:chOff x="2837" y="2923"/>
              <a:chExt cx="120" cy="120"/>
            </a:xfrm>
          </p:grpSpPr>
          <p:sp>
            <p:nvSpPr>
              <p:cNvPr id="5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37" y="2923"/>
                <a:ext cx="12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5"/>
              <p:cNvSpPr>
                <a:spLocks noEditPoints="1"/>
              </p:cNvSpPr>
              <p:nvPr/>
            </p:nvSpPr>
            <p:spPr bwMode="auto">
              <a:xfrm>
                <a:off x="2837" y="2921"/>
                <a:ext cx="122" cy="122"/>
              </a:xfrm>
              <a:custGeom>
                <a:avLst/>
                <a:gdLst>
                  <a:gd name="T0" fmla="*/ 59 w 65"/>
                  <a:gd name="T1" fmla="*/ 6 h 65"/>
                  <a:gd name="T2" fmla="*/ 49 w 65"/>
                  <a:gd name="T3" fmla="*/ 1 h 65"/>
                  <a:gd name="T4" fmla="*/ 28 w 65"/>
                  <a:gd name="T5" fmla="*/ 22 h 65"/>
                  <a:gd name="T6" fmla="*/ 5 w 65"/>
                  <a:gd name="T7" fmla="*/ 45 h 65"/>
                  <a:gd name="T8" fmla="*/ 0 w 65"/>
                  <a:gd name="T9" fmla="*/ 65 h 65"/>
                  <a:gd name="T10" fmla="*/ 20 w 65"/>
                  <a:gd name="T11" fmla="*/ 61 h 65"/>
                  <a:gd name="T12" fmla="*/ 44 w 65"/>
                  <a:gd name="T13" fmla="*/ 37 h 65"/>
                  <a:gd name="T14" fmla="*/ 64 w 65"/>
                  <a:gd name="T15" fmla="*/ 16 h 65"/>
                  <a:gd name="T16" fmla="*/ 59 w 65"/>
                  <a:gd name="T17" fmla="*/ 6 h 65"/>
                  <a:gd name="T18" fmla="*/ 19 w 65"/>
                  <a:gd name="T19" fmla="*/ 58 h 65"/>
                  <a:gd name="T20" fmla="*/ 12 w 65"/>
                  <a:gd name="T21" fmla="*/ 60 h 65"/>
                  <a:gd name="T22" fmla="*/ 9 w 65"/>
                  <a:gd name="T23" fmla="*/ 56 h 65"/>
                  <a:gd name="T24" fmla="*/ 6 w 65"/>
                  <a:gd name="T25" fmla="*/ 53 h 65"/>
                  <a:gd name="T26" fmla="*/ 7 w 65"/>
                  <a:gd name="T27" fmla="*/ 46 h 65"/>
                  <a:gd name="T28" fmla="*/ 9 w 65"/>
                  <a:gd name="T29" fmla="*/ 45 h 65"/>
                  <a:gd name="T30" fmla="*/ 17 w 65"/>
                  <a:gd name="T31" fmla="*/ 49 h 65"/>
                  <a:gd name="T32" fmla="*/ 21 w 65"/>
                  <a:gd name="T33" fmla="*/ 56 h 65"/>
                  <a:gd name="T34" fmla="*/ 19 w 65"/>
                  <a:gd name="T35" fmla="*/ 58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5" h="65">
                    <a:moveTo>
                      <a:pt x="59" y="6"/>
                    </a:moveTo>
                    <a:cubicBezTo>
                      <a:pt x="53" y="0"/>
                      <a:pt x="49" y="1"/>
                      <a:pt x="49" y="1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44" y="37"/>
                      <a:pt x="44" y="37"/>
                      <a:pt x="44" y="37"/>
                    </a:cubicBezTo>
                    <a:cubicBezTo>
                      <a:pt x="64" y="16"/>
                      <a:pt x="64" y="16"/>
                      <a:pt x="64" y="16"/>
                    </a:cubicBezTo>
                    <a:cubicBezTo>
                      <a:pt x="64" y="16"/>
                      <a:pt x="65" y="12"/>
                      <a:pt x="59" y="6"/>
                    </a:cubicBezTo>
                    <a:close/>
                    <a:moveTo>
                      <a:pt x="19" y="58"/>
                    </a:moveTo>
                    <a:cubicBezTo>
                      <a:pt x="12" y="60"/>
                      <a:pt x="12" y="60"/>
                      <a:pt x="12" y="60"/>
                    </a:cubicBezTo>
                    <a:cubicBezTo>
                      <a:pt x="12" y="59"/>
                      <a:pt x="11" y="57"/>
                      <a:pt x="9" y="56"/>
                    </a:cubicBezTo>
                    <a:cubicBezTo>
                      <a:pt x="8" y="55"/>
                      <a:pt x="7" y="54"/>
                      <a:pt x="6" y="53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9" y="45"/>
                      <a:pt x="12" y="45"/>
                      <a:pt x="17" y="49"/>
                    </a:cubicBezTo>
                    <a:cubicBezTo>
                      <a:pt x="21" y="53"/>
                      <a:pt x="21" y="56"/>
                      <a:pt x="21" y="56"/>
                    </a:cubicBezTo>
                    <a:lnTo>
                      <a:pt x="19" y="58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84" name="Group 83"/>
          <p:cNvGrpSpPr/>
          <p:nvPr/>
        </p:nvGrpSpPr>
        <p:grpSpPr>
          <a:xfrm>
            <a:off x="5597739" y="980728"/>
            <a:ext cx="352541" cy="352541"/>
            <a:chOff x="1691680" y="2060848"/>
            <a:chExt cx="387795" cy="387795"/>
          </a:xfrm>
        </p:grpSpPr>
        <p:sp>
          <p:nvSpPr>
            <p:cNvPr id="85" name="Oval 84"/>
            <p:cNvSpPr/>
            <p:nvPr/>
          </p:nvSpPr>
          <p:spPr bwMode="auto">
            <a:xfrm>
              <a:off x="1691680" y="2060848"/>
              <a:ext cx="387795" cy="38779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86" name="Picture 85" descr="144.e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39933" y="2187612"/>
              <a:ext cx="251405" cy="190971"/>
            </a:xfrm>
            <a:prstGeom prst="rect">
              <a:avLst/>
            </a:prstGeom>
          </p:spPr>
        </p:pic>
      </p:grp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358776" y="116632"/>
            <a:ext cx="8424000" cy="950914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RMS SLAs in detail - DRAFT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48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57F717-FD23-493C-BA54-F5AB575BDEC9}" type="slidenum">
              <a:rPr lang="en-GB" altLang="en-US" smtClean="0">
                <a:solidFill>
                  <a:srgbClr val="000000"/>
                </a:solidFill>
              </a:rPr>
              <a:pPr/>
              <a:t>19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147997"/>
              </p:ext>
            </p:extLst>
          </p:nvPr>
        </p:nvGraphicFramePr>
        <p:xfrm>
          <a:off x="35496" y="1052736"/>
          <a:ext cx="9069200" cy="48463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0120"/>
                <a:gridCol w="1008112"/>
                <a:gridCol w="1080120"/>
                <a:gridCol w="1008112"/>
                <a:gridCol w="1152128"/>
                <a:gridCol w="1368152"/>
                <a:gridCol w="1186228"/>
                <a:gridCol w="1186228"/>
              </a:tblGrid>
              <a:tr h="216024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 smtClean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 smtClean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 smtClean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702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0070C0"/>
                          </a:solidFill>
                        </a:rPr>
                        <a:t>OMS </a:t>
                      </a:r>
                    </a:p>
                    <a:p>
                      <a:pPr algn="ctr"/>
                      <a:r>
                        <a:rPr lang="en-GB" sz="1100" b="1" dirty="0" smtClean="0">
                          <a:solidFill>
                            <a:srgbClr val="0070C0"/>
                          </a:solidFill>
                        </a:rPr>
                        <a:t>SLAs</a:t>
                      </a:r>
                      <a:endParaRPr lang="en-GB" sz="11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Add</a:t>
                      </a:r>
                    </a:p>
                    <a:p>
                      <a:pPr algn="ctr"/>
                      <a:r>
                        <a:rPr lang="en-GB" sz="1200" b="1" dirty="0" smtClean="0"/>
                        <a:t>Org./Loc.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Add</a:t>
                      </a: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 smtClean="0"/>
                        <a:t>Loc</a:t>
                      </a:r>
                      <a:r>
                        <a:rPr lang="en-GB" sz="1200" b="1" dirty="0" smtClean="0"/>
                        <a:t>(s)</a:t>
                      </a:r>
                    </a:p>
                    <a:p>
                      <a:pPr algn="ctr"/>
                      <a:endParaRPr lang="en-GB" sz="1200" b="1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Update</a:t>
                      </a:r>
                    </a:p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Org.</a:t>
                      </a:r>
                    </a:p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Update</a:t>
                      </a:r>
                    </a:p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Loc.</a:t>
                      </a:r>
                    </a:p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Delete</a:t>
                      </a:r>
                    </a:p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Org./</a:t>
                      </a:r>
                      <a:r>
                        <a:rPr lang="en-GB" sz="1200" b="1" dirty="0" err="1" smtClean="0"/>
                        <a:t>Loc</a:t>
                      </a:r>
                      <a:endParaRPr lang="en-GB" sz="1200" b="1" dirty="0" smtClean="0"/>
                    </a:p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Add Org./Loc.</a:t>
                      </a:r>
                      <a:r>
                        <a:rPr lang="en-GB" sz="1200" b="1" baseline="0" dirty="0" smtClean="0"/>
                        <a:t> due to a split</a:t>
                      </a:r>
                      <a:endParaRPr lang="en-GB" sz="1200" b="1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Returned on hold</a:t>
                      </a:r>
                    </a:p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algn="l" defTabSz="1072753" rtl="0" eaLnBrk="1" latinLnBrk="0" hangingPunct="1"/>
                      <a:endParaRPr lang="en-GB" sz="11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072753" rtl="0" eaLnBrk="1" latinLnBrk="0" hangingPunct="1"/>
                      <a:endParaRPr lang="en-GB" sz="11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072753" rtl="0" eaLnBrk="1" latinLnBrk="0" hangingPunct="1"/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Approval</a:t>
                      </a:r>
                    </a:p>
                    <a:p>
                      <a:pPr marL="0" algn="l" defTabSz="1072753" rtl="0" eaLnBrk="1" latinLnBrk="0" hangingPunct="1"/>
                      <a:endParaRPr lang="en-GB" sz="11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072753" rtl="0" eaLnBrk="1" latinLnBrk="0" hangingPunct="1"/>
                      <a:endParaRPr lang="en-GB" sz="11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072753" rtl="0" eaLnBrk="1" latinLnBrk="0" hangingPunct="1"/>
                      <a:endParaRPr lang="en-GB" sz="11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/>
                        <a:t>Within 5 working days (w/d)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/>
                        <a:t>Within 5 w/d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/>
                        <a:t>Within 5 w/d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/>
                        <a:t>Within 5 w/d</a:t>
                      </a:r>
                    </a:p>
                    <a:p>
                      <a:pPr marL="0" algn="l" defTabSz="1072753" rtl="0" eaLnBrk="1" latinLnBrk="0" hangingPunct="1"/>
                      <a:endParaRPr lang="en-GB" sz="13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72753" rtl="0" eaLnBrk="1" latinLnBrk="0" hangingPunct="1"/>
                      <a:r>
                        <a:rPr lang="en-GB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Within 10 w/d</a:t>
                      </a:r>
                      <a:endParaRPr lang="en-GB" sz="13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72753" rtl="0" eaLnBrk="1" latinLnBrk="0" hangingPunct="1"/>
                      <a:r>
                        <a:rPr lang="en-GB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Within 5 w/d</a:t>
                      </a:r>
                      <a:endParaRPr lang="en-GB" sz="13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72753" rtl="0" eaLnBrk="1" latinLnBrk="0" hangingPunct="1"/>
                      <a:r>
                        <a:rPr lang="en-GB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Within 5 w/d after reply from the requestor</a:t>
                      </a:r>
                      <a:endParaRPr lang="en-GB" sz="13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553391"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Outcome</a:t>
                      </a:r>
                    </a:p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GB" sz="1100" b="1" dirty="0" smtClean="0">
                          <a:solidFill>
                            <a:schemeClr val="tx1"/>
                          </a:solidFill>
                        </a:rPr>
                      </a:br>
                      <a:endParaRPr lang="en-GB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Org./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Loc. is available for use if the request is approved</a:t>
                      </a:r>
                      <a:endParaRPr lang="en-GB" sz="1300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Loc. is available for use if the request is approved</a:t>
                      </a:r>
                      <a:endParaRPr lang="en-GB" sz="13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Org. is updated if the request is approved</a:t>
                      </a:r>
                      <a:endParaRPr lang="en-GB" sz="13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/>
                        <a:t>The Org. is updated if the request is approved</a:t>
                      </a:r>
                      <a:endParaRPr lang="en-GB" sz="13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/>
                        <a:t>The Org. is not physically deleted rather its status is updated to “Inactive” if the request is approved</a:t>
                      </a:r>
                      <a:endParaRPr lang="en-GB" sz="13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/>
                        <a:t>The Org./Loc. is available for use if the request is approved</a:t>
                      </a:r>
                      <a:endParaRPr lang="en-GB" sz="13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/>
                        <a:t>The requestor has 2 weeks to reply back with additional information required, after which point the request is rejected</a:t>
                      </a:r>
                      <a:endParaRPr lang="en-GB" sz="13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339139" y="861468"/>
            <a:ext cx="352541" cy="352541"/>
            <a:chOff x="1691680" y="2060848"/>
            <a:chExt cx="387795" cy="387795"/>
          </a:xfrm>
        </p:grpSpPr>
        <p:sp>
          <p:nvSpPr>
            <p:cNvPr id="9" name="Oval 8"/>
            <p:cNvSpPr/>
            <p:nvPr/>
          </p:nvSpPr>
          <p:spPr bwMode="auto">
            <a:xfrm>
              <a:off x="1691680" y="2060848"/>
              <a:ext cx="387795" cy="38779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600" smtClean="0">
                <a:solidFill>
                  <a:srgbClr val="000000"/>
                </a:solidFill>
              </a:endParaRPr>
            </a:p>
          </p:txBody>
        </p:sp>
        <p:pic>
          <p:nvPicPr>
            <p:cNvPr id="11" name="Picture 10" descr="144.e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39933" y="2187612"/>
              <a:ext cx="251405" cy="190971"/>
            </a:xfrm>
            <a:prstGeom prst="rect">
              <a:avLst/>
            </a:prstGeom>
          </p:spPr>
        </p:pic>
      </p:grpSp>
      <p:grpSp>
        <p:nvGrpSpPr>
          <p:cNvPr id="52" name="Group 51"/>
          <p:cNvGrpSpPr/>
          <p:nvPr/>
        </p:nvGrpSpPr>
        <p:grpSpPr>
          <a:xfrm>
            <a:off x="2331801" y="861469"/>
            <a:ext cx="352541" cy="352541"/>
            <a:chOff x="1691680" y="2060849"/>
            <a:chExt cx="387795" cy="387795"/>
          </a:xfrm>
        </p:grpSpPr>
        <p:sp>
          <p:nvSpPr>
            <p:cNvPr id="53" name="Oval 52"/>
            <p:cNvSpPr/>
            <p:nvPr/>
          </p:nvSpPr>
          <p:spPr bwMode="auto">
            <a:xfrm>
              <a:off x="1691680" y="2060849"/>
              <a:ext cx="387795" cy="38779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600" smtClean="0">
                <a:solidFill>
                  <a:srgbClr val="000000"/>
                </a:solidFill>
              </a:endParaRPr>
            </a:p>
          </p:txBody>
        </p:sp>
        <p:pic>
          <p:nvPicPr>
            <p:cNvPr id="54" name="Picture 53" descr="144.e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39933" y="2187612"/>
              <a:ext cx="251405" cy="190971"/>
            </a:xfrm>
            <a:prstGeom prst="rect">
              <a:avLst/>
            </a:prstGeom>
          </p:spPr>
        </p:pic>
      </p:grpSp>
      <p:grpSp>
        <p:nvGrpSpPr>
          <p:cNvPr id="55" name="Group 54"/>
          <p:cNvGrpSpPr/>
          <p:nvPr/>
        </p:nvGrpSpPr>
        <p:grpSpPr>
          <a:xfrm>
            <a:off x="3419872" y="861468"/>
            <a:ext cx="352541" cy="352541"/>
            <a:chOff x="3104085" y="2321125"/>
            <a:chExt cx="387795" cy="387795"/>
          </a:xfrm>
        </p:grpSpPr>
        <p:sp>
          <p:nvSpPr>
            <p:cNvPr id="56" name="Oval 55"/>
            <p:cNvSpPr/>
            <p:nvPr/>
          </p:nvSpPr>
          <p:spPr bwMode="auto">
            <a:xfrm>
              <a:off x="3104085" y="2321125"/>
              <a:ext cx="387795" cy="38779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600" smtClean="0">
                <a:solidFill>
                  <a:srgbClr val="000000"/>
                </a:solidFill>
              </a:endParaRPr>
            </a:p>
          </p:txBody>
        </p:sp>
        <p:grpSp>
          <p:nvGrpSpPr>
            <p:cNvPr id="57" name="Group 4"/>
            <p:cNvGrpSpPr>
              <a:grpSpLocks noChangeAspect="1"/>
            </p:cNvGrpSpPr>
            <p:nvPr/>
          </p:nvGrpSpPr>
          <p:grpSpPr bwMode="auto">
            <a:xfrm>
              <a:off x="3179138" y="2395835"/>
              <a:ext cx="230505" cy="230505"/>
              <a:chOff x="2837" y="2923"/>
              <a:chExt cx="120" cy="120"/>
            </a:xfrm>
          </p:grpSpPr>
          <p:sp>
            <p:nvSpPr>
              <p:cNvPr id="58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37" y="2923"/>
                <a:ext cx="12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59" name="Freeform 5"/>
              <p:cNvSpPr>
                <a:spLocks noEditPoints="1"/>
              </p:cNvSpPr>
              <p:nvPr/>
            </p:nvSpPr>
            <p:spPr bwMode="auto">
              <a:xfrm>
                <a:off x="2837" y="2921"/>
                <a:ext cx="122" cy="122"/>
              </a:xfrm>
              <a:custGeom>
                <a:avLst/>
                <a:gdLst>
                  <a:gd name="T0" fmla="*/ 59 w 65"/>
                  <a:gd name="T1" fmla="*/ 6 h 65"/>
                  <a:gd name="T2" fmla="*/ 49 w 65"/>
                  <a:gd name="T3" fmla="*/ 1 h 65"/>
                  <a:gd name="T4" fmla="*/ 28 w 65"/>
                  <a:gd name="T5" fmla="*/ 22 h 65"/>
                  <a:gd name="T6" fmla="*/ 5 w 65"/>
                  <a:gd name="T7" fmla="*/ 45 h 65"/>
                  <a:gd name="T8" fmla="*/ 0 w 65"/>
                  <a:gd name="T9" fmla="*/ 65 h 65"/>
                  <a:gd name="T10" fmla="*/ 20 w 65"/>
                  <a:gd name="T11" fmla="*/ 61 h 65"/>
                  <a:gd name="T12" fmla="*/ 44 w 65"/>
                  <a:gd name="T13" fmla="*/ 37 h 65"/>
                  <a:gd name="T14" fmla="*/ 64 w 65"/>
                  <a:gd name="T15" fmla="*/ 16 h 65"/>
                  <a:gd name="T16" fmla="*/ 59 w 65"/>
                  <a:gd name="T17" fmla="*/ 6 h 65"/>
                  <a:gd name="T18" fmla="*/ 19 w 65"/>
                  <a:gd name="T19" fmla="*/ 58 h 65"/>
                  <a:gd name="T20" fmla="*/ 12 w 65"/>
                  <a:gd name="T21" fmla="*/ 60 h 65"/>
                  <a:gd name="T22" fmla="*/ 9 w 65"/>
                  <a:gd name="T23" fmla="*/ 56 h 65"/>
                  <a:gd name="T24" fmla="*/ 6 w 65"/>
                  <a:gd name="T25" fmla="*/ 53 h 65"/>
                  <a:gd name="T26" fmla="*/ 7 w 65"/>
                  <a:gd name="T27" fmla="*/ 46 h 65"/>
                  <a:gd name="T28" fmla="*/ 9 w 65"/>
                  <a:gd name="T29" fmla="*/ 45 h 65"/>
                  <a:gd name="T30" fmla="*/ 17 w 65"/>
                  <a:gd name="T31" fmla="*/ 49 h 65"/>
                  <a:gd name="T32" fmla="*/ 21 w 65"/>
                  <a:gd name="T33" fmla="*/ 56 h 65"/>
                  <a:gd name="T34" fmla="*/ 19 w 65"/>
                  <a:gd name="T35" fmla="*/ 58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5" h="65">
                    <a:moveTo>
                      <a:pt x="59" y="6"/>
                    </a:moveTo>
                    <a:cubicBezTo>
                      <a:pt x="53" y="0"/>
                      <a:pt x="49" y="1"/>
                      <a:pt x="49" y="1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44" y="37"/>
                      <a:pt x="44" y="37"/>
                      <a:pt x="44" y="37"/>
                    </a:cubicBezTo>
                    <a:cubicBezTo>
                      <a:pt x="64" y="16"/>
                      <a:pt x="64" y="16"/>
                      <a:pt x="64" y="16"/>
                    </a:cubicBezTo>
                    <a:cubicBezTo>
                      <a:pt x="64" y="16"/>
                      <a:pt x="65" y="12"/>
                      <a:pt x="59" y="6"/>
                    </a:cubicBezTo>
                    <a:close/>
                    <a:moveTo>
                      <a:pt x="19" y="58"/>
                    </a:moveTo>
                    <a:cubicBezTo>
                      <a:pt x="12" y="60"/>
                      <a:pt x="12" y="60"/>
                      <a:pt x="12" y="60"/>
                    </a:cubicBezTo>
                    <a:cubicBezTo>
                      <a:pt x="12" y="59"/>
                      <a:pt x="11" y="57"/>
                      <a:pt x="9" y="56"/>
                    </a:cubicBezTo>
                    <a:cubicBezTo>
                      <a:pt x="8" y="55"/>
                      <a:pt x="7" y="54"/>
                      <a:pt x="6" y="53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9" y="45"/>
                      <a:pt x="12" y="45"/>
                      <a:pt x="17" y="49"/>
                    </a:cubicBezTo>
                    <a:cubicBezTo>
                      <a:pt x="21" y="53"/>
                      <a:pt x="21" y="56"/>
                      <a:pt x="21" y="56"/>
                    </a:cubicBezTo>
                    <a:lnTo>
                      <a:pt x="19" y="58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4572000" y="861468"/>
            <a:ext cx="352541" cy="352541"/>
            <a:chOff x="3104085" y="2321125"/>
            <a:chExt cx="387795" cy="387795"/>
          </a:xfrm>
        </p:grpSpPr>
        <p:sp>
          <p:nvSpPr>
            <p:cNvPr id="61" name="Oval 60"/>
            <p:cNvSpPr/>
            <p:nvPr/>
          </p:nvSpPr>
          <p:spPr bwMode="auto">
            <a:xfrm>
              <a:off x="3104085" y="2321125"/>
              <a:ext cx="387795" cy="38779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600" smtClean="0">
                <a:solidFill>
                  <a:srgbClr val="000000"/>
                </a:solidFill>
              </a:endParaRPr>
            </a:p>
          </p:txBody>
        </p:sp>
        <p:grpSp>
          <p:nvGrpSpPr>
            <p:cNvPr id="62" name="Group 4"/>
            <p:cNvGrpSpPr>
              <a:grpSpLocks noChangeAspect="1"/>
            </p:cNvGrpSpPr>
            <p:nvPr/>
          </p:nvGrpSpPr>
          <p:grpSpPr bwMode="auto">
            <a:xfrm>
              <a:off x="3179138" y="2395835"/>
              <a:ext cx="230505" cy="230505"/>
              <a:chOff x="2837" y="2923"/>
              <a:chExt cx="120" cy="120"/>
            </a:xfrm>
          </p:grpSpPr>
          <p:sp>
            <p:nvSpPr>
              <p:cNvPr id="6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37" y="2923"/>
                <a:ext cx="12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Freeform 5"/>
              <p:cNvSpPr>
                <a:spLocks noEditPoints="1"/>
              </p:cNvSpPr>
              <p:nvPr/>
            </p:nvSpPr>
            <p:spPr bwMode="auto">
              <a:xfrm>
                <a:off x="2837" y="2921"/>
                <a:ext cx="122" cy="122"/>
              </a:xfrm>
              <a:custGeom>
                <a:avLst/>
                <a:gdLst>
                  <a:gd name="T0" fmla="*/ 59 w 65"/>
                  <a:gd name="T1" fmla="*/ 6 h 65"/>
                  <a:gd name="T2" fmla="*/ 49 w 65"/>
                  <a:gd name="T3" fmla="*/ 1 h 65"/>
                  <a:gd name="T4" fmla="*/ 28 w 65"/>
                  <a:gd name="T5" fmla="*/ 22 h 65"/>
                  <a:gd name="T6" fmla="*/ 5 w 65"/>
                  <a:gd name="T7" fmla="*/ 45 h 65"/>
                  <a:gd name="T8" fmla="*/ 0 w 65"/>
                  <a:gd name="T9" fmla="*/ 65 h 65"/>
                  <a:gd name="T10" fmla="*/ 20 w 65"/>
                  <a:gd name="T11" fmla="*/ 61 h 65"/>
                  <a:gd name="T12" fmla="*/ 44 w 65"/>
                  <a:gd name="T13" fmla="*/ 37 h 65"/>
                  <a:gd name="T14" fmla="*/ 64 w 65"/>
                  <a:gd name="T15" fmla="*/ 16 h 65"/>
                  <a:gd name="T16" fmla="*/ 59 w 65"/>
                  <a:gd name="T17" fmla="*/ 6 h 65"/>
                  <a:gd name="T18" fmla="*/ 19 w 65"/>
                  <a:gd name="T19" fmla="*/ 58 h 65"/>
                  <a:gd name="T20" fmla="*/ 12 w 65"/>
                  <a:gd name="T21" fmla="*/ 60 h 65"/>
                  <a:gd name="T22" fmla="*/ 9 w 65"/>
                  <a:gd name="T23" fmla="*/ 56 h 65"/>
                  <a:gd name="T24" fmla="*/ 6 w 65"/>
                  <a:gd name="T25" fmla="*/ 53 h 65"/>
                  <a:gd name="T26" fmla="*/ 7 w 65"/>
                  <a:gd name="T27" fmla="*/ 46 h 65"/>
                  <a:gd name="T28" fmla="*/ 9 w 65"/>
                  <a:gd name="T29" fmla="*/ 45 h 65"/>
                  <a:gd name="T30" fmla="*/ 17 w 65"/>
                  <a:gd name="T31" fmla="*/ 49 h 65"/>
                  <a:gd name="T32" fmla="*/ 21 w 65"/>
                  <a:gd name="T33" fmla="*/ 56 h 65"/>
                  <a:gd name="T34" fmla="*/ 19 w 65"/>
                  <a:gd name="T35" fmla="*/ 58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5" h="65">
                    <a:moveTo>
                      <a:pt x="59" y="6"/>
                    </a:moveTo>
                    <a:cubicBezTo>
                      <a:pt x="53" y="0"/>
                      <a:pt x="49" y="1"/>
                      <a:pt x="49" y="1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44" y="37"/>
                      <a:pt x="44" y="37"/>
                      <a:pt x="44" y="37"/>
                    </a:cubicBezTo>
                    <a:cubicBezTo>
                      <a:pt x="64" y="16"/>
                      <a:pt x="64" y="16"/>
                      <a:pt x="64" y="16"/>
                    </a:cubicBezTo>
                    <a:cubicBezTo>
                      <a:pt x="64" y="16"/>
                      <a:pt x="65" y="12"/>
                      <a:pt x="59" y="6"/>
                    </a:cubicBezTo>
                    <a:close/>
                    <a:moveTo>
                      <a:pt x="19" y="58"/>
                    </a:moveTo>
                    <a:cubicBezTo>
                      <a:pt x="12" y="60"/>
                      <a:pt x="12" y="60"/>
                      <a:pt x="12" y="60"/>
                    </a:cubicBezTo>
                    <a:cubicBezTo>
                      <a:pt x="12" y="59"/>
                      <a:pt x="11" y="57"/>
                      <a:pt x="9" y="56"/>
                    </a:cubicBezTo>
                    <a:cubicBezTo>
                      <a:pt x="8" y="55"/>
                      <a:pt x="7" y="54"/>
                      <a:pt x="6" y="53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9" y="45"/>
                      <a:pt x="12" y="45"/>
                      <a:pt x="17" y="49"/>
                    </a:cubicBezTo>
                    <a:cubicBezTo>
                      <a:pt x="21" y="53"/>
                      <a:pt x="21" y="56"/>
                      <a:pt x="21" y="56"/>
                    </a:cubicBezTo>
                    <a:lnTo>
                      <a:pt x="19" y="58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5819537" y="861468"/>
            <a:ext cx="352541" cy="352541"/>
            <a:chOff x="3968181" y="2328628"/>
            <a:chExt cx="387795" cy="387795"/>
          </a:xfrm>
        </p:grpSpPr>
        <p:grpSp>
          <p:nvGrpSpPr>
            <p:cNvPr id="66" name="Group 65"/>
            <p:cNvGrpSpPr/>
            <p:nvPr/>
          </p:nvGrpSpPr>
          <p:grpSpPr>
            <a:xfrm>
              <a:off x="3968181" y="2328628"/>
              <a:ext cx="387795" cy="387795"/>
              <a:chOff x="3104085" y="2321125"/>
              <a:chExt cx="387795" cy="387795"/>
            </a:xfrm>
          </p:grpSpPr>
          <p:sp>
            <p:nvSpPr>
              <p:cNvPr id="75" name="Oval 74"/>
              <p:cNvSpPr/>
              <p:nvPr/>
            </p:nvSpPr>
            <p:spPr bwMode="auto">
              <a:xfrm>
                <a:off x="3104085" y="2321125"/>
                <a:ext cx="387795" cy="387795"/>
              </a:xfrm>
              <a:prstGeom prst="ellipse">
                <a:avLst/>
              </a:prstGeom>
              <a:solidFill>
                <a:schemeClr val="bg1"/>
              </a:solidFill>
              <a:ln w="1905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GB" sz="16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6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3179138" y="2395835"/>
                <a:ext cx="230505" cy="230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7" name="Group 13"/>
            <p:cNvGrpSpPr>
              <a:grpSpLocks noChangeAspect="1"/>
            </p:cNvGrpSpPr>
            <p:nvPr/>
          </p:nvGrpSpPr>
          <p:grpSpPr bwMode="auto">
            <a:xfrm>
              <a:off x="4050692" y="2417359"/>
              <a:ext cx="247650" cy="193675"/>
              <a:chOff x="2494" y="2284"/>
              <a:chExt cx="156" cy="122"/>
            </a:xfrm>
          </p:grpSpPr>
          <p:sp>
            <p:nvSpPr>
              <p:cNvPr id="71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2494" y="2284"/>
                <a:ext cx="156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73" name="Freeform 14"/>
              <p:cNvSpPr>
                <a:spLocks noEditPoints="1"/>
              </p:cNvSpPr>
              <p:nvPr/>
            </p:nvSpPr>
            <p:spPr bwMode="auto">
              <a:xfrm>
                <a:off x="2494" y="2284"/>
                <a:ext cx="156" cy="122"/>
              </a:xfrm>
              <a:custGeom>
                <a:avLst/>
                <a:gdLst>
                  <a:gd name="T0" fmla="*/ 62 w 82"/>
                  <a:gd name="T1" fmla="*/ 55 h 64"/>
                  <a:gd name="T2" fmla="*/ 8 w 82"/>
                  <a:gd name="T3" fmla="*/ 55 h 64"/>
                  <a:gd name="T4" fmla="*/ 8 w 82"/>
                  <a:gd name="T5" fmla="*/ 19 h 64"/>
                  <a:gd name="T6" fmla="*/ 19 w 82"/>
                  <a:gd name="T7" fmla="*/ 19 h 64"/>
                  <a:gd name="T8" fmla="*/ 28 w 82"/>
                  <a:gd name="T9" fmla="*/ 10 h 64"/>
                  <a:gd name="T10" fmla="*/ 4 w 82"/>
                  <a:gd name="T11" fmla="*/ 10 h 64"/>
                  <a:gd name="T12" fmla="*/ 0 w 82"/>
                  <a:gd name="T13" fmla="*/ 14 h 64"/>
                  <a:gd name="T14" fmla="*/ 0 w 82"/>
                  <a:gd name="T15" fmla="*/ 60 h 64"/>
                  <a:gd name="T16" fmla="*/ 4 w 82"/>
                  <a:gd name="T17" fmla="*/ 64 h 64"/>
                  <a:gd name="T18" fmla="*/ 66 w 82"/>
                  <a:gd name="T19" fmla="*/ 64 h 64"/>
                  <a:gd name="T20" fmla="*/ 70 w 82"/>
                  <a:gd name="T21" fmla="*/ 60 h 64"/>
                  <a:gd name="T22" fmla="*/ 70 w 82"/>
                  <a:gd name="T23" fmla="*/ 44 h 64"/>
                  <a:gd name="T24" fmla="*/ 62 w 82"/>
                  <a:gd name="T25" fmla="*/ 51 h 64"/>
                  <a:gd name="T26" fmla="*/ 62 w 82"/>
                  <a:gd name="T27" fmla="*/ 55 h 64"/>
                  <a:gd name="T28" fmla="*/ 55 w 82"/>
                  <a:gd name="T29" fmla="*/ 27 h 64"/>
                  <a:gd name="T30" fmla="*/ 55 w 82"/>
                  <a:gd name="T31" fmla="*/ 41 h 64"/>
                  <a:gd name="T32" fmla="*/ 82 w 82"/>
                  <a:gd name="T33" fmla="*/ 20 h 64"/>
                  <a:gd name="T34" fmla="*/ 55 w 82"/>
                  <a:gd name="T35" fmla="*/ 0 h 64"/>
                  <a:gd name="T36" fmla="*/ 55 w 82"/>
                  <a:gd name="T37" fmla="*/ 13 h 64"/>
                  <a:gd name="T38" fmla="*/ 22 w 82"/>
                  <a:gd name="T39" fmla="*/ 45 h 64"/>
                  <a:gd name="T40" fmla="*/ 55 w 82"/>
                  <a:gd name="T41" fmla="*/ 2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2" h="64">
                    <a:moveTo>
                      <a:pt x="62" y="55"/>
                    </a:moveTo>
                    <a:cubicBezTo>
                      <a:pt x="8" y="55"/>
                      <a:pt x="8" y="55"/>
                      <a:pt x="8" y="55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9" y="19"/>
                      <a:pt x="22" y="15"/>
                      <a:pt x="28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2"/>
                      <a:pt x="2" y="64"/>
                      <a:pt x="4" y="64"/>
                    </a:cubicBezTo>
                    <a:cubicBezTo>
                      <a:pt x="66" y="64"/>
                      <a:pt x="66" y="64"/>
                      <a:pt x="66" y="64"/>
                    </a:cubicBezTo>
                    <a:cubicBezTo>
                      <a:pt x="68" y="64"/>
                      <a:pt x="70" y="62"/>
                      <a:pt x="70" y="60"/>
                    </a:cubicBezTo>
                    <a:cubicBezTo>
                      <a:pt x="70" y="44"/>
                      <a:pt x="70" y="44"/>
                      <a:pt x="70" y="44"/>
                    </a:cubicBezTo>
                    <a:cubicBezTo>
                      <a:pt x="62" y="51"/>
                      <a:pt x="62" y="51"/>
                      <a:pt x="62" y="51"/>
                    </a:cubicBezTo>
                    <a:lnTo>
                      <a:pt x="62" y="55"/>
                    </a:lnTo>
                    <a:close/>
                    <a:moveTo>
                      <a:pt x="55" y="27"/>
                    </a:moveTo>
                    <a:cubicBezTo>
                      <a:pt x="55" y="41"/>
                      <a:pt x="55" y="41"/>
                      <a:pt x="55" y="41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22" y="13"/>
                      <a:pt x="22" y="45"/>
                      <a:pt x="22" y="45"/>
                    </a:cubicBezTo>
                    <a:cubicBezTo>
                      <a:pt x="31" y="30"/>
                      <a:pt x="37" y="27"/>
                      <a:pt x="55" y="27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7092280" y="857788"/>
            <a:ext cx="352541" cy="352541"/>
            <a:chOff x="1691680" y="2060848"/>
            <a:chExt cx="387795" cy="387795"/>
          </a:xfrm>
        </p:grpSpPr>
        <p:sp>
          <p:nvSpPr>
            <p:cNvPr id="44" name="Oval 43"/>
            <p:cNvSpPr/>
            <p:nvPr/>
          </p:nvSpPr>
          <p:spPr bwMode="auto">
            <a:xfrm>
              <a:off x="1691680" y="2060848"/>
              <a:ext cx="387795" cy="38779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600" smtClean="0">
                <a:solidFill>
                  <a:srgbClr val="000000"/>
                </a:solidFill>
              </a:endParaRPr>
            </a:p>
          </p:txBody>
        </p:sp>
        <p:pic>
          <p:nvPicPr>
            <p:cNvPr id="45" name="Picture 44" descr="144.e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39933" y="2187612"/>
              <a:ext cx="251405" cy="190971"/>
            </a:xfrm>
            <a:prstGeom prst="rect">
              <a:avLst/>
            </a:prstGeom>
          </p:spPr>
        </p:pic>
      </p:grpSp>
      <p:grpSp>
        <p:nvGrpSpPr>
          <p:cNvPr id="46" name="Group 45"/>
          <p:cNvGrpSpPr/>
          <p:nvPr/>
        </p:nvGrpSpPr>
        <p:grpSpPr>
          <a:xfrm>
            <a:off x="8323915" y="836712"/>
            <a:ext cx="352541" cy="352541"/>
            <a:chOff x="7812360" y="2348880"/>
            <a:chExt cx="387795" cy="387795"/>
          </a:xfrm>
        </p:grpSpPr>
        <p:grpSp>
          <p:nvGrpSpPr>
            <p:cNvPr id="47" name="Group 46"/>
            <p:cNvGrpSpPr/>
            <p:nvPr/>
          </p:nvGrpSpPr>
          <p:grpSpPr>
            <a:xfrm>
              <a:off x="7812360" y="2348880"/>
              <a:ext cx="387795" cy="387795"/>
              <a:chOff x="3104085" y="2321125"/>
              <a:chExt cx="387795" cy="387795"/>
            </a:xfrm>
          </p:grpSpPr>
          <p:sp>
            <p:nvSpPr>
              <p:cNvPr id="77" name="Oval 76"/>
              <p:cNvSpPr/>
              <p:nvPr/>
            </p:nvSpPr>
            <p:spPr bwMode="auto">
              <a:xfrm>
                <a:off x="3104085" y="2321125"/>
                <a:ext cx="387795" cy="387795"/>
              </a:xfrm>
              <a:prstGeom prst="ellipse">
                <a:avLst/>
              </a:prstGeom>
              <a:solidFill>
                <a:schemeClr val="bg1"/>
              </a:solidFill>
              <a:ln w="1905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8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3179138" y="2395835"/>
                <a:ext cx="230505" cy="230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8" name="Group 8"/>
            <p:cNvGrpSpPr>
              <a:grpSpLocks noChangeAspect="1"/>
            </p:cNvGrpSpPr>
            <p:nvPr/>
          </p:nvGrpSpPr>
          <p:grpSpPr bwMode="auto">
            <a:xfrm>
              <a:off x="7884368" y="2475644"/>
              <a:ext cx="287325" cy="157438"/>
              <a:chOff x="4376" y="2582"/>
              <a:chExt cx="219" cy="120"/>
            </a:xfrm>
          </p:grpSpPr>
          <p:sp>
            <p:nvSpPr>
              <p:cNvPr id="49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4376" y="2582"/>
                <a:ext cx="219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9"/>
              <p:cNvSpPr>
                <a:spLocks noEditPoints="1"/>
              </p:cNvSpPr>
              <p:nvPr/>
            </p:nvSpPr>
            <p:spPr bwMode="auto">
              <a:xfrm>
                <a:off x="4376" y="2582"/>
                <a:ext cx="219" cy="120"/>
              </a:xfrm>
              <a:custGeom>
                <a:avLst/>
                <a:gdLst>
                  <a:gd name="T0" fmla="*/ 22 w 118"/>
                  <a:gd name="T1" fmla="*/ 53 h 64"/>
                  <a:gd name="T2" fmla="*/ 33 w 118"/>
                  <a:gd name="T3" fmla="*/ 42 h 64"/>
                  <a:gd name="T4" fmla="*/ 44 w 118"/>
                  <a:gd name="T5" fmla="*/ 53 h 64"/>
                  <a:gd name="T6" fmla="*/ 33 w 118"/>
                  <a:gd name="T7" fmla="*/ 64 h 64"/>
                  <a:gd name="T8" fmla="*/ 22 w 118"/>
                  <a:gd name="T9" fmla="*/ 53 h 64"/>
                  <a:gd name="T10" fmla="*/ 87 w 118"/>
                  <a:gd name="T11" fmla="*/ 53 h 64"/>
                  <a:gd name="T12" fmla="*/ 97 w 118"/>
                  <a:gd name="T13" fmla="*/ 42 h 64"/>
                  <a:gd name="T14" fmla="*/ 108 w 118"/>
                  <a:gd name="T15" fmla="*/ 53 h 64"/>
                  <a:gd name="T16" fmla="*/ 97 w 118"/>
                  <a:gd name="T17" fmla="*/ 64 h 64"/>
                  <a:gd name="T18" fmla="*/ 87 w 118"/>
                  <a:gd name="T19" fmla="*/ 53 h 64"/>
                  <a:gd name="T20" fmla="*/ 115 w 118"/>
                  <a:gd name="T21" fmla="*/ 26 h 64"/>
                  <a:gd name="T22" fmla="*/ 113 w 118"/>
                  <a:gd name="T23" fmla="*/ 25 h 64"/>
                  <a:gd name="T24" fmla="*/ 109 w 118"/>
                  <a:gd name="T25" fmla="*/ 20 h 64"/>
                  <a:gd name="T26" fmla="*/ 104 w 118"/>
                  <a:gd name="T27" fmla="*/ 3 h 64"/>
                  <a:gd name="T28" fmla="*/ 100 w 118"/>
                  <a:gd name="T29" fmla="*/ 0 h 64"/>
                  <a:gd name="T30" fmla="*/ 5 w 118"/>
                  <a:gd name="T31" fmla="*/ 0 h 64"/>
                  <a:gd name="T32" fmla="*/ 2 w 118"/>
                  <a:gd name="T33" fmla="*/ 3 h 64"/>
                  <a:gd name="T34" fmla="*/ 2 w 118"/>
                  <a:gd name="T35" fmla="*/ 48 h 64"/>
                  <a:gd name="T36" fmla="*/ 0 w 118"/>
                  <a:gd name="T37" fmla="*/ 48 h 64"/>
                  <a:gd name="T38" fmla="*/ 0 w 118"/>
                  <a:gd name="T39" fmla="*/ 53 h 64"/>
                  <a:gd name="T40" fmla="*/ 16 w 118"/>
                  <a:gd name="T41" fmla="*/ 53 h 64"/>
                  <a:gd name="T42" fmla="*/ 19 w 118"/>
                  <a:gd name="T43" fmla="*/ 50 h 64"/>
                  <a:gd name="T44" fmla="*/ 33 w 118"/>
                  <a:gd name="T45" fmla="*/ 39 h 64"/>
                  <a:gd name="T46" fmla="*/ 47 w 118"/>
                  <a:gd name="T47" fmla="*/ 50 h 64"/>
                  <a:gd name="T48" fmla="*/ 50 w 118"/>
                  <a:gd name="T49" fmla="*/ 53 h 64"/>
                  <a:gd name="T50" fmla="*/ 80 w 118"/>
                  <a:gd name="T51" fmla="*/ 53 h 64"/>
                  <a:gd name="T52" fmla="*/ 83 w 118"/>
                  <a:gd name="T53" fmla="*/ 50 h 64"/>
                  <a:gd name="T54" fmla="*/ 97 w 118"/>
                  <a:gd name="T55" fmla="*/ 39 h 64"/>
                  <a:gd name="T56" fmla="*/ 111 w 118"/>
                  <a:gd name="T57" fmla="*/ 50 h 64"/>
                  <a:gd name="T58" fmla="*/ 114 w 118"/>
                  <a:gd name="T59" fmla="*/ 53 h 64"/>
                  <a:gd name="T60" fmla="*/ 118 w 118"/>
                  <a:gd name="T61" fmla="*/ 50 h 64"/>
                  <a:gd name="T62" fmla="*/ 118 w 118"/>
                  <a:gd name="T63" fmla="*/ 31 h 64"/>
                  <a:gd name="T64" fmla="*/ 115 w 118"/>
                  <a:gd name="T65" fmla="*/ 26 h 64"/>
                  <a:gd name="T66" fmla="*/ 89 w 118"/>
                  <a:gd name="T67" fmla="*/ 33 h 64"/>
                  <a:gd name="T68" fmla="*/ 88 w 118"/>
                  <a:gd name="T69" fmla="*/ 37 h 64"/>
                  <a:gd name="T70" fmla="*/ 80 w 118"/>
                  <a:gd name="T71" fmla="*/ 47 h 64"/>
                  <a:gd name="T72" fmla="*/ 77 w 118"/>
                  <a:gd name="T73" fmla="*/ 49 h 64"/>
                  <a:gd name="T74" fmla="*/ 74 w 118"/>
                  <a:gd name="T75" fmla="*/ 49 h 64"/>
                  <a:gd name="T76" fmla="*/ 71 w 118"/>
                  <a:gd name="T77" fmla="*/ 46 h 64"/>
                  <a:gd name="T78" fmla="*/ 71 w 118"/>
                  <a:gd name="T79" fmla="*/ 10 h 64"/>
                  <a:gd name="T80" fmla="*/ 74 w 118"/>
                  <a:gd name="T81" fmla="*/ 7 h 64"/>
                  <a:gd name="T82" fmla="*/ 86 w 118"/>
                  <a:gd name="T83" fmla="*/ 7 h 64"/>
                  <a:gd name="T84" fmla="*/ 89 w 118"/>
                  <a:gd name="T85" fmla="*/ 10 h 64"/>
                  <a:gd name="T86" fmla="*/ 89 w 118"/>
                  <a:gd name="T87" fmla="*/ 33 h 64"/>
                  <a:gd name="T88" fmla="*/ 102 w 118"/>
                  <a:gd name="T89" fmla="*/ 23 h 64"/>
                  <a:gd name="T90" fmla="*/ 96 w 118"/>
                  <a:gd name="T91" fmla="*/ 23 h 64"/>
                  <a:gd name="T92" fmla="*/ 93 w 118"/>
                  <a:gd name="T93" fmla="*/ 20 h 64"/>
                  <a:gd name="T94" fmla="*/ 93 w 118"/>
                  <a:gd name="T95" fmla="*/ 10 h 64"/>
                  <a:gd name="T96" fmla="*/ 96 w 118"/>
                  <a:gd name="T97" fmla="*/ 7 h 64"/>
                  <a:gd name="T98" fmla="*/ 98 w 118"/>
                  <a:gd name="T99" fmla="*/ 7 h 64"/>
                  <a:gd name="T100" fmla="*/ 102 w 118"/>
                  <a:gd name="T101" fmla="*/ 10 h 64"/>
                  <a:gd name="T102" fmla="*/ 104 w 118"/>
                  <a:gd name="T103" fmla="*/ 20 h 64"/>
                  <a:gd name="T104" fmla="*/ 102 w 118"/>
                  <a:gd name="T105" fmla="*/ 2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18" h="64">
                    <a:moveTo>
                      <a:pt x="22" y="53"/>
                    </a:moveTo>
                    <a:cubicBezTo>
                      <a:pt x="22" y="47"/>
                      <a:pt x="27" y="42"/>
                      <a:pt x="33" y="42"/>
                    </a:cubicBezTo>
                    <a:cubicBezTo>
                      <a:pt x="39" y="42"/>
                      <a:pt x="44" y="47"/>
                      <a:pt x="44" y="53"/>
                    </a:cubicBezTo>
                    <a:cubicBezTo>
                      <a:pt x="44" y="59"/>
                      <a:pt x="39" y="64"/>
                      <a:pt x="33" y="64"/>
                    </a:cubicBezTo>
                    <a:cubicBezTo>
                      <a:pt x="27" y="64"/>
                      <a:pt x="22" y="59"/>
                      <a:pt x="22" y="53"/>
                    </a:cubicBezTo>
                    <a:close/>
                    <a:moveTo>
                      <a:pt x="87" y="53"/>
                    </a:moveTo>
                    <a:cubicBezTo>
                      <a:pt x="87" y="47"/>
                      <a:pt x="91" y="42"/>
                      <a:pt x="97" y="42"/>
                    </a:cubicBezTo>
                    <a:cubicBezTo>
                      <a:pt x="103" y="42"/>
                      <a:pt x="108" y="47"/>
                      <a:pt x="108" y="53"/>
                    </a:cubicBezTo>
                    <a:cubicBezTo>
                      <a:pt x="108" y="59"/>
                      <a:pt x="103" y="64"/>
                      <a:pt x="97" y="64"/>
                    </a:cubicBezTo>
                    <a:cubicBezTo>
                      <a:pt x="91" y="64"/>
                      <a:pt x="87" y="59"/>
                      <a:pt x="87" y="53"/>
                    </a:cubicBezTo>
                    <a:close/>
                    <a:moveTo>
                      <a:pt x="115" y="26"/>
                    </a:moveTo>
                    <a:cubicBezTo>
                      <a:pt x="113" y="25"/>
                      <a:pt x="113" y="25"/>
                      <a:pt x="113" y="25"/>
                    </a:cubicBezTo>
                    <a:cubicBezTo>
                      <a:pt x="111" y="24"/>
                      <a:pt x="110" y="22"/>
                      <a:pt x="109" y="20"/>
                    </a:cubicBezTo>
                    <a:cubicBezTo>
                      <a:pt x="104" y="3"/>
                      <a:pt x="104" y="3"/>
                      <a:pt x="104" y="3"/>
                    </a:cubicBezTo>
                    <a:cubicBezTo>
                      <a:pt x="104" y="2"/>
                      <a:pt x="102" y="0"/>
                      <a:pt x="10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2"/>
                      <a:pt x="2" y="3"/>
                    </a:cubicBezTo>
                    <a:cubicBezTo>
                      <a:pt x="2" y="48"/>
                      <a:pt x="2" y="48"/>
                      <a:pt x="2" y="48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16" y="53"/>
                      <a:pt x="16" y="53"/>
                      <a:pt x="16" y="53"/>
                    </a:cubicBezTo>
                    <a:cubicBezTo>
                      <a:pt x="18" y="53"/>
                      <a:pt x="19" y="52"/>
                      <a:pt x="19" y="50"/>
                    </a:cubicBezTo>
                    <a:cubicBezTo>
                      <a:pt x="20" y="44"/>
                      <a:pt x="26" y="39"/>
                      <a:pt x="33" y="39"/>
                    </a:cubicBezTo>
                    <a:cubicBezTo>
                      <a:pt x="40" y="39"/>
                      <a:pt x="45" y="44"/>
                      <a:pt x="47" y="50"/>
                    </a:cubicBezTo>
                    <a:cubicBezTo>
                      <a:pt x="47" y="52"/>
                      <a:pt x="48" y="53"/>
                      <a:pt x="50" y="53"/>
                    </a:cubicBezTo>
                    <a:cubicBezTo>
                      <a:pt x="80" y="53"/>
                      <a:pt x="80" y="53"/>
                      <a:pt x="80" y="53"/>
                    </a:cubicBezTo>
                    <a:cubicBezTo>
                      <a:pt x="83" y="53"/>
                      <a:pt x="83" y="52"/>
                      <a:pt x="83" y="50"/>
                    </a:cubicBezTo>
                    <a:cubicBezTo>
                      <a:pt x="85" y="44"/>
                      <a:pt x="90" y="39"/>
                      <a:pt x="97" y="39"/>
                    </a:cubicBezTo>
                    <a:cubicBezTo>
                      <a:pt x="104" y="39"/>
                      <a:pt x="110" y="44"/>
                      <a:pt x="111" y="50"/>
                    </a:cubicBezTo>
                    <a:cubicBezTo>
                      <a:pt x="111" y="52"/>
                      <a:pt x="112" y="53"/>
                      <a:pt x="114" y="53"/>
                    </a:cubicBezTo>
                    <a:cubicBezTo>
                      <a:pt x="116" y="53"/>
                      <a:pt x="118" y="51"/>
                      <a:pt x="118" y="50"/>
                    </a:cubicBezTo>
                    <a:cubicBezTo>
                      <a:pt x="118" y="31"/>
                      <a:pt x="118" y="31"/>
                      <a:pt x="118" y="31"/>
                    </a:cubicBezTo>
                    <a:cubicBezTo>
                      <a:pt x="118" y="29"/>
                      <a:pt x="116" y="27"/>
                      <a:pt x="115" y="26"/>
                    </a:cubicBezTo>
                    <a:close/>
                    <a:moveTo>
                      <a:pt x="89" y="33"/>
                    </a:moveTo>
                    <a:cubicBezTo>
                      <a:pt x="89" y="35"/>
                      <a:pt x="88" y="36"/>
                      <a:pt x="88" y="37"/>
                    </a:cubicBezTo>
                    <a:cubicBezTo>
                      <a:pt x="84" y="39"/>
                      <a:pt x="81" y="43"/>
                      <a:pt x="80" y="47"/>
                    </a:cubicBezTo>
                    <a:cubicBezTo>
                      <a:pt x="79" y="49"/>
                      <a:pt x="79" y="49"/>
                      <a:pt x="77" y="49"/>
                    </a:cubicBezTo>
                    <a:cubicBezTo>
                      <a:pt x="76" y="49"/>
                      <a:pt x="74" y="49"/>
                      <a:pt x="74" y="49"/>
                    </a:cubicBezTo>
                    <a:cubicBezTo>
                      <a:pt x="73" y="49"/>
                      <a:pt x="71" y="48"/>
                      <a:pt x="71" y="46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71" y="8"/>
                      <a:pt x="73" y="7"/>
                      <a:pt x="74" y="7"/>
                    </a:cubicBezTo>
                    <a:cubicBezTo>
                      <a:pt x="86" y="7"/>
                      <a:pt x="86" y="7"/>
                      <a:pt x="86" y="7"/>
                    </a:cubicBezTo>
                    <a:cubicBezTo>
                      <a:pt x="88" y="7"/>
                      <a:pt x="89" y="8"/>
                      <a:pt x="89" y="10"/>
                    </a:cubicBezTo>
                    <a:cubicBezTo>
                      <a:pt x="89" y="10"/>
                      <a:pt x="89" y="31"/>
                      <a:pt x="89" y="33"/>
                    </a:cubicBezTo>
                    <a:close/>
                    <a:moveTo>
                      <a:pt x="102" y="23"/>
                    </a:moveTo>
                    <a:cubicBezTo>
                      <a:pt x="96" y="23"/>
                      <a:pt x="96" y="23"/>
                      <a:pt x="96" y="23"/>
                    </a:cubicBezTo>
                    <a:cubicBezTo>
                      <a:pt x="95" y="23"/>
                      <a:pt x="93" y="21"/>
                      <a:pt x="93" y="20"/>
                    </a:cubicBezTo>
                    <a:cubicBezTo>
                      <a:pt x="93" y="10"/>
                      <a:pt x="93" y="10"/>
                      <a:pt x="93" y="10"/>
                    </a:cubicBezTo>
                    <a:cubicBezTo>
                      <a:pt x="93" y="8"/>
                      <a:pt x="95" y="7"/>
                      <a:pt x="96" y="7"/>
                    </a:cubicBezTo>
                    <a:cubicBezTo>
                      <a:pt x="98" y="7"/>
                      <a:pt x="98" y="7"/>
                      <a:pt x="98" y="7"/>
                    </a:cubicBezTo>
                    <a:cubicBezTo>
                      <a:pt x="99" y="7"/>
                      <a:pt x="101" y="8"/>
                      <a:pt x="102" y="10"/>
                    </a:cubicBezTo>
                    <a:cubicBezTo>
                      <a:pt x="104" y="20"/>
                      <a:pt x="104" y="20"/>
                      <a:pt x="104" y="20"/>
                    </a:cubicBezTo>
                    <a:cubicBezTo>
                      <a:pt x="105" y="21"/>
                      <a:pt x="104" y="23"/>
                      <a:pt x="102" y="23"/>
                    </a:cubicBezTo>
                    <a:close/>
                  </a:path>
                </a:pathLst>
              </a:custGeom>
              <a:solidFill>
                <a:srgbClr val="81B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10"/>
              <p:cNvSpPr>
                <a:spLocks noEditPoints="1"/>
              </p:cNvSpPr>
              <p:nvPr/>
            </p:nvSpPr>
            <p:spPr bwMode="auto">
              <a:xfrm>
                <a:off x="4376" y="2582"/>
                <a:ext cx="219" cy="120"/>
              </a:xfrm>
              <a:custGeom>
                <a:avLst/>
                <a:gdLst>
                  <a:gd name="T0" fmla="*/ 22 w 118"/>
                  <a:gd name="T1" fmla="*/ 53 h 64"/>
                  <a:gd name="T2" fmla="*/ 33 w 118"/>
                  <a:gd name="T3" fmla="*/ 42 h 64"/>
                  <a:gd name="T4" fmla="*/ 44 w 118"/>
                  <a:gd name="T5" fmla="*/ 53 h 64"/>
                  <a:gd name="T6" fmla="*/ 33 w 118"/>
                  <a:gd name="T7" fmla="*/ 64 h 64"/>
                  <a:gd name="T8" fmla="*/ 22 w 118"/>
                  <a:gd name="T9" fmla="*/ 53 h 64"/>
                  <a:gd name="T10" fmla="*/ 87 w 118"/>
                  <a:gd name="T11" fmla="*/ 53 h 64"/>
                  <a:gd name="T12" fmla="*/ 97 w 118"/>
                  <a:gd name="T13" fmla="*/ 42 h 64"/>
                  <a:gd name="T14" fmla="*/ 108 w 118"/>
                  <a:gd name="T15" fmla="*/ 53 h 64"/>
                  <a:gd name="T16" fmla="*/ 97 w 118"/>
                  <a:gd name="T17" fmla="*/ 64 h 64"/>
                  <a:gd name="T18" fmla="*/ 87 w 118"/>
                  <a:gd name="T19" fmla="*/ 53 h 64"/>
                  <a:gd name="T20" fmla="*/ 115 w 118"/>
                  <a:gd name="T21" fmla="*/ 26 h 64"/>
                  <a:gd name="T22" fmla="*/ 113 w 118"/>
                  <a:gd name="T23" fmla="*/ 25 h 64"/>
                  <a:gd name="T24" fmla="*/ 109 w 118"/>
                  <a:gd name="T25" fmla="*/ 20 h 64"/>
                  <a:gd name="T26" fmla="*/ 104 w 118"/>
                  <a:gd name="T27" fmla="*/ 3 h 64"/>
                  <a:gd name="T28" fmla="*/ 100 w 118"/>
                  <a:gd name="T29" fmla="*/ 0 h 64"/>
                  <a:gd name="T30" fmla="*/ 5 w 118"/>
                  <a:gd name="T31" fmla="*/ 0 h 64"/>
                  <a:gd name="T32" fmla="*/ 2 w 118"/>
                  <a:gd name="T33" fmla="*/ 3 h 64"/>
                  <a:gd name="T34" fmla="*/ 2 w 118"/>
                  <a:gd name="T35" fmla="*/ 48 h 64"/>
                  <a:gd name="T36" fmla="*/ 0 w 118"/>
                  <a:gd name="T37" fmla="*/ 48 h 64"/>
                  <a:gd name="T38" fmla="*/ 0 w 118"/>
                  <a:gd name="T39" fmla="*/ 53 h 64"/>
                  <a:gd name="T40" fmla="*/ 16 w 118"/>
                  <a:gd name="T41" fmla="*/ 53 h 64"/>
                  <a:gd name="T42" fmla="*/ 19 w 118"/>
                  <a:gd name="T43" fmla="*/ 50 h 64"/>
                  <a:gd name="T44" fmla="*/ 33 w 118"/>
                  <a:gd name="T45" fmla="*/ 39 h 64"/>
                  <a:gd name="T46" fmla="*/ 47 w 118"/>
                  <a:gd name="T47" fmla="*/ 50 h 64"/>
                  <a:gd name="T48" fmla="*/ 50 w 118"/>
                  <a:gd name="T49" fmla="*/ 53 h 64"/>
                  <a:gd name="T50" fmla="*/ 80 w 118"/>
                  <a:gd name="T51" fmla="*/ 53 h 64"/>
                  <a:gd name="T52" fmla="*/ 83 w 118"/>
                  <a:gd name="T53" fmla="*/ 50 h 64"/>
                  <a:gd name="T54" fmla="*/ 97 w 118"/>
                  <a:gd name="T55" fmla="*/ 39 h 64"/>
                  <a:gd name="T56" fmla="*/ 111 w 118"/>
                  <a:gd name="T57" fmla="*/ 50 h 64"/>
                  <a:gd name="T58" fmla="*/ 114 w 118"/>
                  <a:gd name="T59" fmla="*/ 53 h 64"/>
                  <a:gd name="T60" fmla="*/ 118 w 118"/>
                  <a:gd name="T61" fmla="*/ 50 h 64"/>
                  <a:gd name="T62" fmla="*/ 118 w 118"/>
                  <a:gd name="T63" fmla="*/ 31 h 64"/>
                  <a:gd name="T64" fmla="*/ 115 w 118"/>
                  <a:gd name="T65" fmla="*/ 26 h 64"/>
                  <a:gd name="T66" fmla="*/ 89 w 118"/>
                  <a:gd name="T67" fmla="*/ 33 h 64"/>
                  <a:gd name="T68" fmla="*/ 88 w 118"/>
                  <a:gd name="T69" fmla="*/ 37 h 64"/>
                  <a:gd name="T70" fmla="*/ 80 w 118"/>
                  <a:gd name="T71" fmla="*/ 47 h 64"/>
                  <a:gd name="T72" fmla="*/ 77 w 118"/>
                  <a:gd name="T73" fmla="*/ 49 h 64"/>
                  <a:gd name="T74" fmla="*/ 74 w 118"/>
                  <a:gd name="T75" fmla="*/ 49 h 64"/>
                  <a:gd name="T76" fmla="*/ 71 w 118"/>
                  <a:gd name="T77" fmla="*/ 46 h 64"/>
                  <a:gd name="T78" fmla="*/ 71 w 118"/>
                  <a:gd name="T79" fmla="*/ 10 h 64"/>
                  <a:gd name="T80" fmla="*/ 74 w 118"/>
                  <a:gd name="T81" fmla="*/ 7 h 64"/>
                  <a:gd name="T82" fmla="*/ 86 w 118"/>
                  <a:gd name="T83" fmla="*/ 7 h 64"/>
                  <a:gd name="T84" fmla="*/ 89 w 118"/>
                  <a:gd name="T85" fmla="*/ 10 h 64"/>
                  <a:gd name="T86" fmla="*/ 89 w 118"/>
                  <a:gd name="T87" fmla="*/ 33 h 64"/>
                  <a:gd name="T88" fmla="*/ 102 w 118"/>
                  <a:gd name="T89" fmla="*/ 23 h 64"/>
                  <a:gd name="T90" fmla="*/ 96 w 118"/>
                  <a:gd name="T91" fmla="*/ 23 h 64"/>
                  <a:gd name="T92" fmla="*/ 93 w 118"/>
                  <a:gd name="T93" fmla="*/ 20 h 64"/>
                  <a:gd name="T94" fmla="*/ 93 w 118"/>
                  <a:gd name="T95" fmla="*/ 10 h 64"/>
                  <a:gd name="T96" fmla="*/ 96 w 118"/>
                  <a:gd name="T97" fmla="*/ 7 h 64"/>
                  <a:gd name="T98" fmla="*/ 98 w 118"/>
                  <a:gd name="T99" fmla="*/ 7 h 64"/>
                  <a:gd name="T100" fmla="*/ 102 w 118"/>
                  <a:gd name="T101" fmla="*/ 10 h 64"/>
                  <a:gd name="T102" fmla="*/ 104 w 118"/>
                  <a:gd name="T103" fmla="*/ 20 h 64"/>
                  <a:gd name="T104" fmla="*/ 102 w 118"/>
                  <a:gd name="T105" fmla="*/ 2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18" h="64">
                    <a:moveTo>
                      <a:pt x="22" y="53"/>
                    </a:moveTo>
                    <a:cubicBezTo>
                      <a:pt x="22" y="47"/>
                      <a:pt x="27" y="42"/>
                      <a:pt x="33" y="42"/>
                    </a:cubicBezTo>
                    <a:cubicBezTo>
                      <a:pt x="39" y="42"/>
                      <a:pt x="44" y="47"/>
                      <a:pt x="44" y="53"/>
                    </a:cubicBezTo>
                    <a:cubicBezTo>
                      <a:pt x="44" y="59"/>
                      <a:pt x="39" y="64"/>
                      <a:pt x="33" y="64"/>
                    </a:cubicBezTo>
                    <a:cubicBezTo>
                      <a:pt x="27" y="64"/>
                      <a:pt x="22" y="59"/>
                      <a:pt x="22" y="53"/>
                    </a:cubicBezTo>
                    <a:close/>
                    <a:moveTo>
                      <a:pt x="87" y="53"/>
                    </a:moveTo>
                    <a:cubicBezTo>
                      <a:pt x="87" y="47"/>
                      <a:pt x="91" y="42"/>
                      <a:pt x="97" y="42"/>
                    </a:cubicBezTo>
                    <a:cubicBezTo>
                      <a:pt x="103" y="42"/>
                      <a:pt x="108" y="47"/>
                      <a:pt x="108" y="53"/>
                    </a:cubicBezTo>
                    <a:cubicBezTo>
                      <a:pt x="108" y="59"/>
                      <a:pt x="103" y="64"/>
                      <a:pt x="97" y="64"/>
                    </a:cubicBezTo>
                    <a:cubicBezTo>
                      <a:pt x="91" y="64"/>
                      <a:pt x="87" y="59"/>
                      <a:pt x="87" y="53"/>
                    </a:cubicBezTo>
                    <a:close/>
                    <a:moveTo>
                      <a:pt x="115" y="26"/>
                    </a:moveTo>
                    <a:cubicBezTo>
                      <a:pt x="113" y="25"/>
                      <a:pt x="113" y="25"/>
                      <a:pt x="113" y="25"/>
                    </a:cubicBezTo>
                    <a:cubicBezTo>
                      <a:pt x="111" y="24"/>
                      <a:pt x="110" y="22"/>
                      <a:pt x="109" y="20"/>
                    </a:cubicBezTo>
                    <a:cubicBezTo>
                      <a:pt x="104" y="3"/>
                      <a:pt x="104" y="3"/>
                      <a:pt x="104" y="3"/>
                    </a:cubicBezTo>
                    <a:cubicBezTo>
                      <a:pt x="104" y="2"/>
                      <a:pt x="102" y="0"/>
                      <a:pt x="10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2"/>
                      <a:pt x="2" y="3"/>
                    </a:cubicBezTo>
                    <a:cubicBezTo>
                      <a:pt x="2" y="48"/>
                      <a:pt x="2" y="48"/>
                      <a:pt x="2" y="48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16" y="53"/>
                      <a:pt x="16" y="53"/>
                      <a:pt x="16" y="53"/>
                    </a:cubicBezTo>
                    <a:cubicBezTo>
                      <a:pt x="18" y="53"/>
                      <a:pt x="19" y="52"/>
                      <a:pt x="19" y="50"/>
                    </a:cubicBezTo>
                    <a:cubicBezTo>
                      <a:pt x="20" y="44"/>
                      <a:pt x="26" y="39"/>
                      <a:pt x="33" y="39"/>
                    </a:cubicBezTo>
                    <a:cubicBezTo>
                      <a:pt x="40" y="39"/>
                      <a:pt x="45" y="44"/>
                      <a:pt x="47" y="50"/>
                    </a:cubicBezTo>
                    <a:cubicBezTo>
                      <a:pt x="47" y="52"/>
                      <a:pt x="48" y="53"/>
                      <a:pt x="50" y="53"/>
                    </a:cubicBezTo>
                    <a:cubicBezTo>
                      <a:pt x="80" y="53"/>
                      <a:pt x="80" y="53"/>
                      <a:pt x="80" y="53"/>
                    </a:cubicBezTo>
                    <a:cubicBezTo>
                      <a:pt x="83" y="53"/>
                      <a:pt x="83" y="52"/>
                      <a:pt x="83" y="50"/>
                    </a:cubicBezTo>
                    <a:cubicBezTo>
                      <a:pt x="85" y="44"/>
                      <a:pt x="90" y="39"/>
                      <a:pt x="97" y="39"/>
                    </a:cubicBezTo>
                    <a:cubicBezTo>
                      <a:pt x="104" y="39"/>
                      <a:pt x="110" y="44"/>
                      <a:pt x="111" y="50"/>
                    </a:cubicBezTo>
                    <a:cubicBezTo>
                      <a:pt x="111" y="52"/>
                      <a:pt x="112" y="53"/>
                      <a:pt x="114" y="53"/>
                    </a:cubicBezTo>
                    <a:cubicBezTo>
                      <a:pt x="116" y="53"/>
                      <a:pt x="118" y="51"/>
                      <a:pt x="118" y="50"/>
                    </a:cubicBezTo>
                    <a:cubicBezTo>
                      <a:pt x="118" y="31"/>
                      <a:pt x="118" y="31"/>
                      <a:pt x="118" y="31"/>
                    </a:cubicBezTo>
                    <a:cubicBezTo>
                      <a:pt x="118" y="29"/>
                      <a:pt x="116" y="27"/>
                      <a:pt x="115" y="26"/>
                    </a:cubicBezTo>
                    <a:close/>
                    <a:moveTo>
                      <a:pt x="89" y="33"/>
                    </a:moveTo>
                    <a:cubicBezTo>
                      <a:pt x="89" y="35"/>
                      <a:pt x="88" y="36"/>
                      <a:pt x="88" y="37"/>
                    </a:cubicBezTo>
                    <a:cubicBezTo>
                      <a:pt x="84" y="39"/>
                      <a:pt x="81" y="43"/>
                      <a:pt x="80" y="47"/>
                    </a:cubicBezTo>
                    <a:cubicBezTo>
                      <a:pt x="79" y="49"/>
                      <a:pt x="79" y="49"/>
                      <a:pt x="77" y="49"/>
                    </a:cubicBezTo>
                    <a:cubicBezTo>
                      <a:pt x="76" y="49"/>
                      <a:pt x="74" y="49"/>
                      <a:pt x="74" y="49"/>
                    </a:cubicBezTo>
                    <a:cubicBezTo>
                      <a:pt x="73" y="49"/>
                      <a:pt x="71" y="48"/>
                      <a:pt x="71" y="46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71" y="8"/>
                      <a:pt x="73" y="7"/>
                      <a:pt x="74" y="7"/>
                    </a:cubicBezTo>
                    <a:cubicBezTo>
                      <a:pt x="86" y="7"/>
                      <a:pt x="86" y="7"/>
                      <a:pt x="86" y="7"/>
                    </a:cubicBezTo>
                    <a:cubicBezTo>
                      <a:pt x="88" y="7"/>
                      <a:pt x="89" y="8"/>
                      <a:pt x="89" y="10"/>
                    </a:cubicBezTo>
                    <a:cubicBezTo>
                      <a:pt x="89" y="10"/>
                      <a:pt x="89" y="31"/>
                      <a:pt x="89" y="33"/>
                    </a:cubicBezTo>
                    <a:close/>
                    <a:moveTo>
                      <a:pt x="102" y="23"/>
                    </a:moveTo>
                    <a:cubicBezTo>
                      <a:pt x="96" y="23"/>
                      <a:pt x="96" y="23"/>
                      <a:pt x="96" y="23"/>
                    </a:cubicBezTo>
                    <a:cubicBezTo>
                      <a:pt x="95" y="23"/>
                      <a:pt x="93" y="21"/>
                      <a:pt x="93" y="20"/>
                    </a:cubicBezTo>
                    <a:cubicBezTo>
                      <a:pt x="93" y="10"/>
                      <a:pt x="93" y="10"/>
                      <a:pt x="93" y="10"/>
                    </a:cubicBezTo>
                    <a:cubicBezTo>
                      <a:pt x="93" y="8"/>
                      <a:pt x="95" y="7"/>
                      <a:pt x="96" y="7"/>
                    </a:cubicBezTo>
                    <a:cubicBezTo>
                      <a:pt x="98" y="7"/>
                      <a:pt x="98" y="7"/>
                      <a:pt x="98" y="7"/>
                    </a:cubicBezTo>
                    <a:cubicBezTo>
                      <a:pt x="99" y="7"/>
                      <a:pt x="101" y="8"/>
                      <a:pt x="102" y="10"/>
                    </a:cubicBezTo>
                    <a:cubicBezTo>
                      <a:pt x="104" y="20"/>
                      <a:pt x="104" y="20"/>
                      <a:pt x="104" y="20"/>
                    </a:cubicBezTo>
                    <a:cubicBezTo>
                      <a:pt x="105" y="21"/>
                      <a:pt x="104" y="23"/>
                      <a:pt x="102" y="23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68" name="Title 1"/>
          <p:cNvSpPr>
            <a:spLocks noGrp="1"/>
          </p:cNvSpPr>
          <p:nvPr>
            <p:ph type="title"/>
          </p:nvPr>
        </p:nvSpPr>
        <p:spPr>
          <a:xfrm>
            <a:off x="358776" y="116632"/>
            <a:ext cx="8424000" cy="950914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O</a:t>
            </a:r>
            <a:r>
              <a:rPr lang="en-GB" dirty="0" smtClean="0">
                <a:solidFill>
                  <a:schemeClr val="bg1"/>
                </a:solidFill>
              </a:rPr>
              <a:t>MS SLAs in detail - DRAFT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688632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en-US" b="1" dirty="0" smtClean="0"/>
              <a:t>Technical delivery:</a:t>
            </a:r>
          </a:p>
          <a:p>
            <a:pPr marL="60050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en-US" b="1" dirty="0" smtClean="0"/>
              <a:t>RMS/OMS </a:t>
            </a:r>
            <a:r>
              <a:rPr lang="en-GB" altLang="en-US" b="1" dirty="0"/>
              <a:t>planned go-live 19 June 2017 – subject to confirmation</a:t>
            </a:r>
          </a:p>
          <a:p>
            <a:pPr marL="60050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RMS</a:t>
            </a:r>
          </a:p>
          <a:p>
            <a:pPr marL="898487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RMS </a:t>
            </a:r>
            <a:r>
              <a:rPr lang="en-GB" altLang="en-US" dirty="0"/>
              <a:t>lists </a:t>
            </a:r>
            <a:r>
              <a:rPr lang="en-GB" altLang="en-US" dirty="0" smtClean="0"/>
              <a:t> available for search and export</a:t>
            </a:r>
          </a:p>
          <a:p>
            <a:pPr marL="898487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RMS change request and other functionality ready </a:t>
            </a:r>
            <a:r>
              <a:rPr lang="en-GB" altLang="en-US" dirty="0"/>
              <a:t>to be </a:t>
            </a:r>
            <a:r>
              <a:rPr lang="en-GB" altLang="en-US" dirty="0" smtClean="0"/>
              <a:t>used to support the mapping activity started in 2016 by NCAs </a:t>
            </a:r>
          </a:p>
          <a:p>
            <a:pPr marL="60050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OMS</a:t>
            </a:r>
          </a:p>
          <a:p>
            <a:pPr marL="898487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en-US" dirty="0"/>
              <a:t>OMS functionality available but subject to the planned improvements over summer releases</a:t>
            </a:r>
          </a:p>
          <a:p>
            <a:pPr marL="898487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OMS </a:t>
            </a:r>
            <a:r>
              <a:rPr lang="en-GB" dirty="0"/>
              <a:t>dictionary </a:t>
            </a:r>
            <a:r>
              <a:rPr lang="en-GB" altLang="en-US" dirty="0" smtClean="0"/>
              <a:t>content being reviewed to address feedback received during UAT and planned to be released with the summer releases</a:t>
            </a:r>
          </a:p>
          <a:p>
            <a:pPr marL="898487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OMS </a:t>
            </a:r>
            <a:r>
              <a:rPr lang="en-GB" dirty="0"/>
              <a:t>dictionary content is limited to NCA organisations at the </a:t>
            </a:r>
            <a:r>
              <a:rPr lang="en-GB" dirty="0" smtClean="0"/>
              <a:t>go-live, </a:t>
            </a:r>
            <a:r>
              <a:rPr lang="en-GB" dirty="0"/>
              <a:t>(</a:t>
            </a:r>
            <a:r>
              <a:rPr lang="en-GB" dirty="0" smtClean="0"/>
              <a:t>MAHs, MAAs, MRL data available in Q3 (see slide 10)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altLang="en-US" b="1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en-US" b="1" dirty="0" smtClean="0"/>
              <a:t>Business delivery:</a:t>
            </a:r>
          </a:p>
          <a:p>
            <a:pPr marL="60050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EMA Data Stewards team ready to support data management and business queries – meet the team (slide 12)</a:t>
            </a:r>
          </a:p>
          <a:p>
            <a:pPr marL="60050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Process and SLAs in place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57F717-FD23-493C-BA54-F5AB575BDEC9}" type="slidenum">
              <a:rPr lang="en-GB" altLang="en-US" smtClean="0">
                <a:solidFill>
                  <a:srgbClr val="000000"/>
                </a:solidFill>
              </a:rPr>
              <a:pPr/>
              <a:t>2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58776" y="116632"/>
            <a:ext cx="8424000" cy="95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168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536377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1072753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609131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2145507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GB" kern="0" dirty="0" smtClean="0">
                <a:solidFill>
                  <a:schemeClr val="bg1"/>
                </a:solidFill>
              </a:rPr>
              <a:t>RMS and OMS go-live</a:t>
            </a:r>
            <a:endParaRPr lang="en-GB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70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6" y="980728"/>
            <a:ext cx="8424000" cy="4752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b="1" dirty="0" smtClean="0"/>
              <a:t>RMS and OMS </a:t>
            </a:r>
            <a:r>
              <a:rPr lang="en-GB" b="1" dirty="0"/>
              <a:t>user </a:t>
            </a:r>
            <a:r>
              <a:rPr lang="en-GB" b="1" dirty="0" smtClean="0"/>
              <a:t>on-boarding </a:t>
            </a:r>
          </a:p>
          <a:p>
            <a:pPr marL="60050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 smtClean="0"/>
              <a:t>NCAs on-boarding starts in June</a:t>
            </a:r>
          </a:p>
          <a:p>
            <a:pPr marL="60050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 smtClean="0"/>
              <a:t>Industry </a:t>
            </a:r>
            <a:r>
              <a:rPr lang="en-GB" sz="1800" dirty="0"/>
              <a:t>on-boarding starts in </a:t>
            </a:r>
            <a:r>
              <a:rPr lang="en-GB" sz="1800" dirty="0" smtClean="0"/>
              <a:t>October </a:t>
            </a:r>
          </a:p>
          <a:p>
            <a:pPr>
              <a:lnSpc>
                <a:spcPct val="100000"/>
              </a:lnSpc>
            </a:pPr>
            <a:endParaRPr lang="en-GB" b="1" dirty="0" smtClean="0"/>
          </a:p>
          <a:p>
            <a:pPr>
              <a:lnSpc>
                <a:spcPct val="100000"/>
              </a:lnSpc>
            </a:pPr>
            <a:r>
              <a:rPr lang="en-GB" b="1" dirty="0" smtClean="0"/>
              <a:t>RMS </a:t>
            </a:r>
            <a:r>
              <a:rPr lang="en-GB" b="1" dirty="0"/>
              <a:t>and OMS </a:t>
            </a:r>
            <a:r>
              <a:rPr lang="en-GB" b="1" dirty="0" smtClean="0"/>
              <a:t>functionality roll-out</a:t>
            </a:r>
          </a:p>
          <a:p>
            <a:pPr marL="60050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NCAs use of RMS </a:t>
            </a:r>
            <a:r>
              <a:rPr lang="en-GB" sz="1800" dirty="0" smtClean="0"/>
              <a:t>(mostly for  Change Requests (CRs)) </a:t>
            </a:r>
            <a:r>
              <a:rPr lang="en-GB" sz="1800" dirty="0"/>
              <a:t>as </a:t>
            </a:r>
            <a:r>
              <a:rPr lang="en-GB" sz="1800" dirty="0" smtClean="0"/>
              <a:t>of June</a:t>
            </a:r>
            <a:endParaRPr lang="en-GB" sz="1800" dirty="0"/>
          </a:p>
          <a:p>
            <a:pPr marL="60050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Industry use of RMS as </a:t>
            </a:r>
            <a:r>
              <a:rPr lang="en-GB" sz="1800" dirty="0" smtClean="0"/>
              <a:t>of October</a:t>
            </a:r>
            <a:endParaRPr lang="en-GB" sz="1800" dirty="0"/>
          </a:p>
          <a:p>
            <a:pPr marL="60050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NCAs  &amp; Industry use of OMS as </a:t>
            </a:r>
            <a:r>
              <a:rPr lang="en-GB" sz="1800" dirty="0" smtClean="0"/>
              <a:t>of October</a:t>
            </a:r>
          </a:p>
          <a:p>
            <a:pPr>
              <a:lnSpc>
                <a:spcPct val="100000"/>
              </a:lnSpc>
            </a:pPr>
            <a:endParaRPr lang="en-GB" b="1" dirty="0" smtClean="0"/>
          </a:p>
          <a:p>
            <a:pPr>
              <a:lnSpc>
                <a:spcPct val="100000"/>
              </a:lnSpc>
            </a:pPr>
            <a:r>
              <a:rPr lang="en-GB" b="1" dirty="0" smtClean="0"/>
              <a:t>OMS content roll-out</a:t>
            </a:r>
          </a:p>
          <a:p>
            <a:pPr marL="60050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Q3, Q4 2017</a:t>
            </a:r>
          </a:p>
          <a:p>
            <a:pPr marL="60050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Q1, Q3 2018</a:t>
            </a:r>
          </a:p>
          <a:p>
            <a:pPr>
              <a:lnSpc>
                <a:spcPct val="100000"/>
              </a:lnSpc>
            </a:pPr>
            <a:endParaRPr lang="en-GB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57F717-FD23-493C-BA54-F5AB575BDEC9}" type="slidenum">
              <a:rPr lang="en-GB" altLang="en-US" smtClean="0">
                <a:solidFill>
                  <a:srgbClr val="000000"/>
                </a:solidFill>
              </a:rPr>
              <a:pPr/>
              <a:t>3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58776" y="116632"/>
            <a:ext cx="8424000" cy="95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168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536377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1072753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609131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2145507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GB" kern="0" dirty="0" smtClean="0">
                <a:solidFill>
                  <a:schemeClr val="bg1"/>
                </a:solidFill>
              </a:rPr>
              <a:t>SPOR on-boarding plan</a:t>
            </a:r>
            <a:endParaRPr lang="en-GB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27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60369" y="6376988"/>
            <a:ext cx="307975" cy="239712"/>
          </a:xfrm>
        </p:spPr>
        <p:txBody>
          <a:bodyPr/>
          <a:lstStyle/>
          <a:p>
            <a:fld id="{7957F717-FD23-493C-BA54-F5AB575BDEC9}" type="slidenum">
              <a:rPr lang="en-GB" altLang="en-US" smtClean="0">
                <a:solidFill>
                  <a:srgbClr val="000000"/>
                </a:solidFill>
              </a:rPr>
              <a:pPr/>
              <a:t>4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50037"/>
              </p:ext>
            </p:extLst>
          </p:nvPr>
        </p:nvGraphicFramePr>
        <p:xfrm>
          <a:off x="107504" y="736129"/>
          <a:ext cx="8856983" cy="59766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42344"/>
                <a:gridCol w="3562311"/>
                <a:gridCol w="2952328"/>
              </a:tblGrid>
              <a:tr h="66501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Stakeholders</a:t>
                      </a:r>
                    </a:p>
                    <a:p>
                      <a:pPr algn="ctr"/>
                      <a:r>
                        <a:rPr lang="en-GB" sz="1600" dirty="0" smtClean="0"/>
                        <a:t>access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IdentityIQ</a:t>
                      </a:r>
                      <a:r>
                        <a:rPr lang="en-GB" sz="1600" dirty="0" smtClean="0"/>
                        <a:t> </a:t>
                      </a:r>
                    </a:p>
                    <a:p>
                      <a:pPr algn="ctr"/>
                      <a:r>
                        <a:rPr lang="en-GB" sz="1600" dirty="0" smtClean="0"/>
                        <a:t>(IIQ)</a:t>
                      </a:r>
                      <a:endParaRPr lang="en-GB" sz="16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SPOR </a:t>
                      </a:r>
                    </a:p>
                    <a:p>
                      <a:pPr algn="ctr"/>
                      <a:r>
                        <a:rPr lang="en-GB" sz="1600" dirty="0" smtClean="0"/>
                        <a:t>services</a:t>
                      </a:r>
                      <a:endParaRPr lang="en-GB" sz="16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</a:tr>
              <a:tr h="5311651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Stakeholders can use SPOR services depending of </a:t>
                      </a:r>
                      <a:r>
                        <a:rPr lang="en-GB" sz="12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their user role (Guest user, 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en-GB" sz="12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naffiliated 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user, </a:t>
                      </a:r>
                      <a:r>
                        <a:rPr lang="en-GB" sz="12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NCA user, 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NCA translator, NCA Super User</a:t>
                      </a:r>
                      <a:r>
                        <a:rPr lang="en-GB" sz="12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Industry user, Industry 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Super User)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 bwMode="auto">
          <a:xfrm>
            <a:off x="35496" y="4493905"/>
            <a:ext cx="9108504" cy="1138768"/>
          </a:xfrm>
          <a:prstGeom prst="rightArrow">
            <a:avLst/>
          </a:prstGeom>
          <a:solidFill>
            <a:srgbClr val="0099CC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27584" y="4699172"/>
            <a:ext cx="755458" cy="728233"/>
            <a:chOff x="2834035" y="1143095"/>
            <a:chExt cx="515987" cy="497393"/>
          </a:xfrm>
        </p:grpSpPr>
        <p:grpSp>
          <p:nvGrpSpPr>
            <p:cNvPr id="9" name="Group 57"/>
            <p:cNvGrpSpPr>
              <a:grpSpLocks/>
            </p:cNvGrpSpPr>
            <p:nvPr/>
          </p:nvGrpSpPr>
          <p:grpSpPr bwMode="auto">
            <a:xfrm>
              <a:off x="2834035" y="1143095"/>
              <a:ext cx="515987" cy="497393"/>
              <a:chOff x="4291177" y="3361690"/>
              <a:chExt cx="352395" cy="339988"/>
            </a:xfrm>
          </p:grpSpPr>
          <p:sp>
            <p:nvSpPr>
              <p:cNvPr id="10" name="Oval 18"/>
              <p:cNvSpPr>
                <a:spLocks noChangeArrowheads="1"/>
              </p:cNvSpPr>
              <p:nvPr/>
            </p:nvSpPr>
            <p:spPr bwMode="auto">
              <a:xfrm>
                <a:off x="4291177" y="3361690"/>
                <a:ext cx="352395" cy="339988"/>
              </a:xfrm>
              <a:prstGeom prst="ellipse">
                <a:avLst/>
              </a:prstGeom>
              <a:solidFill>
                <a:srgbClr val="FFFFFF"/>
              </a:solidFill>
              <a:ln w="12700" algn="ctr">
                <a:solidFill>
                  <a:schemeClr val="bg1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 anchor="ctr"/>
              <a:lstStyle>
                <a:lvl1pPr eaLnBrk="0" hangingPunct="0">
                  <a:lnSpc>
                    <a:spcPts val="2100"/>
                  </a:lnSpc>
                  <a:spcAft>
                    <a:spcPts val="900"/>
                  </a:spcAft>
                  <a:buClr>
                    <a:srgbClr val="000000"/>
                  </a:buClr>
                  <a:defRPr sz="15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lnSpc>
                    <a:spcPts val="1800"/>
                  </a:lnSpc>
                  <a:spcAft>
                    <a:spcPts val="600"/>
                  </a:spcAft>
                  <a:buClr>
                    <a:schemeClr val="tx1"/>
                  </a:buClr>
                  <a:buChar char="•"/>
                  <a:defRPr sz="13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lnSpc>
                    <a:spcPts val="18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2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•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defRPr/>
                </a:pPr>
                <a:endParaRPr lang="en-US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4381376" y="3443858"/>
                <a:ext cx="219075" cy="207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" name="Freeform 10"/>
            <p:cNvSpPr>
              <a:spLocks noEditPoints="1"/>
            </p:cNvSpPr>
            <p:nvPr/>
          </p:nvSpPr>
          <p:spPr bwMode="auto">
            <a:xfrm>
              <a:off x="2998766" y="1201964"/>
              <a:ext cx="203200" cy="388824"/>
            </a:xfrm>
            <a:custGeom>
              <a:avLst/>
              <a:gdLst>
                <a:gd name="T0" fmla="*/ 2147483647 w 41"/>
                <a:gd name="T1" fmla="*/ 2147483647 h 106"/>
                <a:gd name="T2" fmla="*/ 2147483647 w 41"/>
                <a:gd name="T3" fmla="*/ 0 h 106"/>
                <a:gd name="T4" fmla="*/ 2147483647 w 41"/>
                <a:gd name="T5" fmla="*/ 2147483647 h 106"/>
                <a:gd name="T6" fmla="*/ 2147483647 w 41"/>
                <a:gd name="T7" fmla="*/ 2147483647 h 106"/>
                <a:gd name="T8" fmla="*/ 2147483647 w 41"/>
                <a:gd name="T9" fmla="*/ 2147483647 h 106"/>
                <a:gd name="T10" fmla="*/ 2147483647 w 41"/>
                <a:gd name="T11" fmla="*/ 2147483647 h 106"/>
                <a:gd name="T12" fmla="*/ 2147483647 w 41"/>
                <a:gd name="T13" fmla="*/ 2147483647 h 106"/>
                <a:gd name="T14" fmla="*/ 0 w 41"/>
                <a:gd name="T15" fmla="*/ 2147483647 h 106"/>
                <a:gd name="T16" fmla="*/ 0 w 41"/>
                <a:gd name="T17" fmla="*/ 2147483647 h 106"/>
                <a:gd name="T18" fmla="*/ 2147483647 w 41"/>
                <a:gd name="T19" fmla="*/ 2147483647 h 106"/>
                <a:gd name="T20" fmla="*/ 2147483647 w 41"/>
                <a:gd name="T21" fmla="*/ 2147483647 h 106"/>
                <a:gd name="T22" fmla="*/ 2147483647 w 41"/>
                <a:gd name="T23" fmla="*/ 2147483647 h 106"/>
                <a:gd name="T24" fmla="*/ 2147483647 w 41"/>
                <a:gd name="T25" fmla="*/ 2147483647 h 106"/>
                <a:gd name="T26" fmla="*/ 2147483647 w 41"/>
                <a:gd name="T27" fmla="*/ 2147483647 h 106"/>
                <a:gd name="T28" fmla="*/ 2147483647 w 41"/>
                <a:gd name="T29" fmla="*/ 2147483647 h 106"/>
                <a:gd name="T30" fmla="*/ 2147483647 w 41"/>
                <a:gd name="T31" fmla="*/ 2147483647 h 106"/>
                <a:gd name="T32" fmla="*/ 2147483647 w 41"/>
                <a:gd name="T33" fmla="*/ 2147483647 h 106"/>
                <a:gd name="T34" fmla="*/ 2147483647 w 41"/>
                <a:gd name="T35" fmla="*/ 2147483647 h 106"/>
                <a:gd name="T36" fmla="*/ 2147483647 w 41"/>
                <a:gd name="T37" fmla="*/ 2147483647 h 106"/>
                <a:gd name="T38" fmla="*/ 2147483647 w 41"/>
                <a:gd name="T39" fmla="*/ 2147483647 h 106"/>
                <a:gd name="T40" fmla="*/ 2147483647 w 41"/>
                <a:gd name="T41" fmla="*/ 2147483647 h 106"/>
                <a:gd name="T42" fmla="*/ 2147483647 w 41"/>
                <a:gd name="T43" fmla="*/ 2147483647 h 106"/>
                <a:gd name="T44" fmla="*/ 2147483647 w 41"/>
                <a:gd name="T45" fmla="*/ 2147483647 h 106"/>
                <a:gd name="T46" fmla="*/ 2147483647 w 41"/>
                <a:gd name="T47" fmla="*/ 2147483647 h 106"/>
                <a:gd name="T48" fmla="*/ 2147483647 w 41"/>
                <a:gd name="T49" fmla="*/ 2147483647 h 106"/>
                <a:gd name="T50" fmla="*/ 2147483647 w 41"/>
                <a:gd name="T51" fmla="*/ 2147483647 h 106"/>
                <a:gd name="T52" fmla="*/ 2147483647 w 41"/>
                <a:gd name="T53" fmla="*/ 2147483647 h 106"/>
                <a:gd name="T54" fmla="*/ 2147483647 w 41"/>
                <a:gd name="T55" fmla="*/ 2147483647 h 1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1" h="106">
                  <a:moveTo>
                    <a:pt x="12" y="8"/>
                  </a:moveTo>
                  <a:cubicBezTo>
                    <a:pt x="12" y="3"/>
                    <a:pt x="16" y="0"/>
                    <a:pt x="21" y="0"/>
                  </a:cubicBezTo>
                  <a:cubicBezTo>
                    <a:pt x="26" y="0"/>
                    <a:pt x="29" y="3"/>
                    <a:pt x="29" y="8"/>
                  </a:cubicBezTo>
                  <a:cubicBezTo>
                    <a:pt x="29" y="13"/>
                    <a:pt x="26" y="17"/>
                    <a:pt x="21" y="17"/>
                  </a:cubicBezTo>
                  <a:cubicBezTo>
                    <a:pt x="16" y="17"/>
                    <a:pt x="12" y="13"/>
                    <a:pt x="12" y="8"/>
                  </a:cubicBezTo>
                  <a:close/>
                  <a:moveTo>
                    <a:pt x="30" y="21"/>
                  </a:moveTo>
                  <a:cubicBezTo>
                    <a:pt x="27" y="21"/>
                    <a:pt x="14" y="21"/>
                    <a:pt x="11" y="21"/>
                  </a:cubicBezTo>
                  <a:cubicBezTo>
                    <a:pt x="5" y="21"/>
                    <a:pt x="0" y="26"/>
                    <a:pt x="0" y="32"/>
                  </a:cubicBezTo>
                  <a:cubicBezTo>
                    <a:pt x="0" y="35"/>
                    <a:pt x="0" y="56"/>
                    <a:pt x="0" y="58"/>
                  </a:cubicBezTo>
                  <a:cubicBezTo>
                    <a:pt x="0" y="60"/>
                    <a:pt x="1" y="62"/>
                    <a:pt x="4" y="62"/>
                  </a:cubicBezTo>
                  <a:cubicBezTo>
                    <a:pt x="6" y="62"/>
                    <a:pt x="7" y="60"/>
                    <a:pt x="7" y="58"/>
                  </a:cubicBezTo>
                  <a:cubicBezTo>
                    <a:pt x="7" y="56"/>
                    <a:pt x="7" y="34"/>
                    <a:pt x="7" y="34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1" y="34"/>
                    <a:pt x="11" y="97"/>
                    <a:pt x="11" y="102"/>
                  </a:cubicBezTo>
                  <a:cubicBezTo>
                    <a:pt x="11" y="104"/>
                    <a:pt x="12" y="106"/>
                    <a:pt x="15" y="106"/>
                  </a:cubicBezTo>
                  <a:cubicBezTo>
                    <a:pt x="18" y="106"/>
                    <a:pt x="19" y="104"/>
                    <a:pt x="19" y="102"/>
                  </a:cubicBezTo>
                  <a:cubicBezTo>
                    <a:pt x="19" y="97"/>
                    <a:pt x="19" y="62"/>
                    <a:pt x="19" y="62"/>
                  </a:cubicBezTo>
                  <a:cubicBezTo>
                    <a:pt x="23" y="62"/>
                    <a:pt x="23" y="62"/>
                    <a:pt x="23" y="62"/>
                  </a:cubicBezTo>
                  <a:cubicBezTo>
                    <a:pt x="23" y="62"/>
                    <a:pt x="23" y="97"/>
                    <a:pt x="23" y="102"/>
                  </a:cubicBezTo>
                  <a:cubicBezTo>
                    <a:pt x="23" y="104"/>
                    <a:pt x="24" y="106"/>
                    <a:pt x="27" y="106"/>
                  </a:cubicBezTo>
                  <a:cubicBezTo>
                    <a:pt x="30" y="106"/>
                    <a:pt x="31" y="104"/>
                    <a:pt x="31" y="102"/>
                  </a:cubicBezTo>
                  <a:cubicBezTo>
                    <a:pt x="31" y="97"/>
                    <a:pt x="31" y="34"/>
                    <a:pt x="31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56"/>
                    <a:pt x="35" y="58"/>
                  </a:cubicBezTo>
                  <a:cubicBezTo>
                    <a:pt x="35" y="60"/>
                    <a:pt x="36" y="62"/>
                    <a:pt x="38" y="62"/>
                  </a:cubicBezTo>
                  <a:cubicBezTo>
                    <a:pt x="40" y="62"/>
                    <a:pt x="41" y="60"/>
                    <a:pt x="41" y="58"/>
                  </a:cubicBezTo>
                  <a:cubicBezTo>
                    <a:pt x="41" y="56"/>
                    <a:pt x="41" y="35"/>
                    <a:pt x="41" y="32"/>
                  </a:cubicBezTo>
                  <a:cubicBezTo>
                    <a:pt x="41" y="26"/>
                    <a:pt x="36" y="21"/>
                    <a:pt x="30" y="2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19" name="Straight Connector 18"/>
          <p:cNvCxnSpPr/>
          <p:nvPr/>
        </p:nvCxnSpPr>
        <p:spPr bwMode="auto">
          <a:xfrm flipV="1">
            <a:off x="1205313" y="3769990"/>
            <a:ext cx="0" cy="8972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1152535" y="3785210"/>
            <a:ext cx="112765" cy="119271"/>
          </a:xfrm>
          <a:prstGeom prst="ellipse">
            <a:avLst/>
          </a:prstGeom>
          <a:solidFill>
            <a:srgbClr val="FFFFFF"/>
          </a:solidFill>
          <a:ln w="28575" algn="ctr">
            <a:solidFill>
              <a:srgbClr val="00B0F0"/>
            </a:solidFill>
            <a:round/>
            <a:headEnd/>
            <a:tailEnd type="triangle" w="med" len="med"/>
          </a:ln>
        </p:spPr>
        <p:txBody>
          <a:bodyPr anchor="ctr"/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defRPr/>
            </a:pPr>
            <a:endParaRPr lang="en-US" altLang="en-US" sz="1400">
              <a:solidFill>
                <a:srgbClr val="00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flipV="1">
            <a:off x="2898127" y="5416649"/>
            <a:ext cx="0" cy="3459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Oval 18"/>
          <p:cNvSpPr>
            <a:spLocks noChangeArrowheads="1"/>
          </p:cNvSpPr>
          <p:nvPr/>
        </p:nvSpPr>
        <p:spPr bwMode="auto">
          <a:xfrm>
            <a:off x="2843808" y="5704681"/>
            <a:ext cx="112765" cy="119271"/>
          </a:xfrm>
          <a:prstGeom prst="ellipse">
            <a:avLst/>
          </a:prstGeom>
          <a:solidFill>
            <a:srgbClr val="FFFFFF"/>
          </a:solidFill>
          <a:ln w="28575" algn="ctr">
            <a:solidFill>
              <a:srgbClr val="00B0F0"/>
            </a:solidFill>
            <a:round/>
            <a:headEnd/>
            <a:tailEnd type="triangle" w="med" len="med"/>
          </a:ln>
        </p:spPr>
        <p:txBody>
          <a:bodyPr anchor="ctr"/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defRPr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55776" y="1456209"/>
            <a:ext cx="33843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IIQ </a:t>
            </a:r>
            <a:r>
              <a:rPr lang="en-GB" sz="1200" dirty="0"/>
              <a:t>-</a:t>
            </a:r>
            <a:r>
              <a:rPr lang="en-GB" sz="1200" dirty="0" smtClean="0"/>
              <a:t> central point for managing </a:t>
            </a:r>
            <a:r>
              <a:rPr lang="en-GB" sz="1200" dirty="0"/>
              <a:t>the user access to </a:t>
            </a:r>
            <a:r>
              <a:rPr lang="en-GB" sz="1200" dirty="0" smtClean="0"/>
              <a:t>EMA’s </a:t>
            </a:r>
            <a:r>
              <a:rPr lang="en-GB" sz="1200" dirty="0"/>
              <a:t>systems </a:t>
            </a:r>
            <a:r>
              <a:rPr lang="en-GB" sz="1200" dirty="0" smtClean="0"/>
              <a:t>(</a:t>
            </a:r>
            <a:r>
              <a:rPr lang="en-GB" sz="1200" dirty="0" err="1" smtClean="0"/>
              <a:t>inc.</a:t>
            </a:r>
            <a:r>
              <a:rPr lang="en-GB" sz="1200" dirty="0" smtClean="0"/>
              <a:t> SPOR)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New users will need </a:t>
            </a:r>
            <a:r>
              <a:rPr lang="en-GB" sz="1200" smtClean="0"/>
              <a:t>go to IIQ </a:t>
            </a:r>
            <a:r>
              <a:rPr lang="en-GB" sz="1200" dirty="0" smtClean="0"/>
              <a:t>to self-register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Once the account is activated they can request the relevant SPOR role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IIQ is also used to request SPOR user role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smtClean="0"/>
              <a:t>Super Users </a:t>
            </a:r>
            <a:r>
              <a:rPr lang="en-GB" sz="1200" dirty="0" smtClean="0"/>
              <a:t>(SU</a:t>
            </a:r>
            <a:r>
              <a:rPr lang="en-GB" sz="1200" smtClean="0"/>
              <a:t>) can </a:t>
            </a:r>
            <a:r>
              <a:rPr lang="en-GB" sz="1200" dirty="0" smtClean="0"/>
              <a:t>approve other </a:t>
            </a:r>
            <a:r>
              <a:rPr lang="en-GB" sz="1200" smtClean="0"/>
              <a:t>Users roles for </a:t>
            </a:r>
            <a:r>
              <a:rPr lang="en-GB" sz="1200" dirty="0" smtClean="0"/>
              <a:t>their organisation via IIQ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Jira service desk needs to be used for submitting docs for the 1st Super User </a:t>
            </a:r>
            <a:r>
              <a:rPr lang="en-GB" sz="1200" smtClean="0"/>
              <a:t>(SU) of the Organisation</a:t>
            </a:r>
            <a:endParaRPr lang="en-GB" sz="1200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07504" y="1456209"/>
            <a:ext cx="23042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smtClean="0"/>
              <a:t>Guest </a:t>
            </a:r>
            <a:r>
              <a:rPr lang="en-GB" sz="1200" dirty="0"/>
              <a:t>Users can browse public </a:t>
            </a:r>
            <a:r>
              <a:rPr lang="en-GB" sz="1200" dirty="0" smtClean="0"/>
              <a:t>information in SPOR (login is not </a:t>
            </a:r>
            <a:r>
              <a:rPr lang="en-GB" sz="1200" dirty="0"/>
              <a:t>required) </a:t>
            </a:r>
          </a:p>
          <a:p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To use SPOR services stakeholders need </a:t>
            </a:r>
            <a:r>
              <a:rPr lang="en-GB" sz="1200" dirty="0"/>
              <a:t>to log in the </a:t>
            </a:r>
            <a:r>
              <a:rPr lang="en-GB" sz="1200" dirty="0" smtClean="0"/>
              <a:t>SPOR portal </a:t>
            </a:r>
            <a:r>
              <a:rPr lang="en-GB" sz="1200" dirty="0"/>
              <a:t>using a username and a password </a:t>
            </a:r>
            <a:r>
              <a:rPr lang="en-GB" sz="1200" dirty="0" smtClean="0"/>
              <a:t>which </a:t>
            </a:r>
            <a:r>
              <a:rPr lang="en-GB" sz="1200" dirty="0"/>
              <a:t>is obtained through </a:t>
            </a:r>
            <a:r>
              <a:rPr lang="en-GB" sz="1200" dirty="0" smtClean="0"/>
              <a:t>IIQ  </a:t>
            </a:r>
          </a:p>
        </p:txBody>
      </p:sp>
      <p:grpSp>
        <p:nvGrpSpPr>
          <p:cNvPr id="33" name="Group 57"/>
          <p:cNvGrpSpPr>
            <a:grpSpLocks/>
          </p:cNvGrpSpPr>
          <p:nvPr/>
        </p:nvGrpSpPr>
        <p:grpSpPr bwMode="auto">
          <a:xfrm>
            <a:off x="5148064" y="4709368"/>
            <a:ext cx="755458" cy="728233"/>
            <a:chOff x="4291177" y="3361690"/>
            <a:chExt cx="352395" cy="339988"/>
          </a:xfrm>
        </p:grpSpPr>
        <p:sp>
          <p:nvSpPr>
            <p:cNvPr id="34" name="Oval 18"/>
            <p:cNvSpPr>
              <a:spLocks noChangeArrowheads="1"/>
            </p:cNvSpPr>
            <p:nvPr/>
          </p:nvSpPr>
          <p:spPr bwMode="auto">
            <a:xfrm>
              <a:off x="4291177" y="3361690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AutoShape 12"/>
            <p:cNvSpPr>
              <a:spLocks noChangeAspect="1" noChangeArrowheads="1" noTextEdit="1"/>
            </p:cNvSpPr>
            <p:nvPr/>
          </p:nvSpPr>
          <p:spPr bwMode="auto">
            <a:xfrm>
              <a:off x="4381376" y="3443858"/>
              <a:ext cx="219075" cy="20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520398" y="4699172"/>
            <a:ext cx="755458" cy="728233"/>
            <a:chOff x="2987824" y="5103563"/>
            <a:chExt cx="755458" cy="728233"/>
          </a:xfrm>
        </p:grpSpPr>
        <p:grpSp>
          <p:nvGrpSpPr>
            <p:cNvPr id="23" name="Group 57"/>
            <p:cNvGrpSpPr>
              <a:grpSpLocks/>
            </p:cNvGrpSpPr>
            <p:nvPr/>
          </p:nvGrpSpPr>
          <p:grpSpPr bwMode="auto">
            <a:xfrm>
              <a:off x="2987824" y="5103563"/>
              <a:ext cx="755458" cy="728233"/>
              <a:chOff x="4291177" y="3361690"/>
              <a:chExt cx="352395" cy="339988"/>
            </a:xfrm>
          </p:grpSpPr>
          <p:sp>
            <p:nvSpPr>
              <p:cNvPr id="25" name="Oval 18"/>
              <p:cNvSpPr>
                <a:spLocks noChangeArrowheads="1"/>
              </p:cNvSpPr>
              <p:nvPr/>
            </p:nvSpPr>
            <p:spPr bwMode="auto">
              <a:xfrm>
                <a:off x="4291177" y="3361690"/>
                <a:ext cx="352395" cy="339988"/>
              </a:xfrm>
              <a:prstGeom prst="ellipse">
                <a:avLst/>
              </a:prstGeom>
              <a:solidFill>
                <a:srgbClr val="FFFFFF"/>
              </a:solidFill>
              <a:ln w="12700" algn="ctr">
                <a:solidFill>
                  <a:schemeClr val="bg1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 anchor="ctr"/>
              <a:lstStyle>
                <a:lvl1pPr eaLnBrk="0" hangingPunct="0">
                  <a:lnSpc>
                    <a:spcPts val="2100"/>
                  </a:lnSpc>
                  <a:spcAft>
                    <a:spcPts val="900"/>
                  </a:spcAft>
                  <a:buClr>
                    <a:srgbClr val="000000"/>
                  </a:buClr>
                  <a:defRPr sz="15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lnSpc>
                    <a:spcPts val="1800"/>
                  </a:lnSpc>
                  <a:spcAft>
                    <a:spcPts val="600"/>
                  </a:spcAft>
                  <a:buClr>
                    <a:schemeClr val="tx1"/>
                  </a:buClr>
                  <a:buChar char="•"/>
                  <a:defRPr sz="13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lnSpc>
                    <a:spcPts val="18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2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•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defRPr/>
                </a:pPr>
                <a:endParaRPr lang="en-US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4381376" y="3443858"/>
                <a:ext cx="219075" cy="207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9" name="Group 4"/>
            <p:cNvGrpSpPr>
              <a:grpSpLocks noChangeAspect="1"/>
            </p:cNvGrpSpPr>
            <p:nvPr/>
          </p:nvGrpSpPr>
          <p:grpSpPr bwMode="auto">
            <a:xfrm>
              <a:off x="3050307" y="5316538"/>
              <a:ext cx="677862" cy="301625"/>
              <a:chOff x="1981" y="3349"/>
              <a:chExt cx="427" cy="190"/>
            </a:xfrm>
          </p:grpSpPr>
          <p:sp>
            <p:nvSpPr>
              <p:cNvPr id="4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1981" y="3349"/>
                <a:ext cx="427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5"/>
              <p:cNvSpPr>
                <a:spLocks noEditPoints="1"/>
              </p:cNvSpPr>
              <p:nvPr/>
            </p:nvSpPr>
            <p:spPr bwMode="auto">
              <a:xfrm>
                <a:off x="1970" y="3338"/>
                <a:ext cx="438" cy="212"/>
              </a:xfrm>
              <a:custGeom>
                <a:avLst/>
                <a:gdLst>
                  <a:gd name="T0" fmla="*/ 111 w 121"/>
                  <a:gd name="T1" fmla="*/ 20 h 58"/>
                  <a:gd name="T2" fmla="*/ 111 w 121"/>
                  <a:gd name="T3" fmla="*/ 20 h 58"/>
                  <a:gd name="T4" fmla="*/ 54 w 121"/>
                  <a:gd name="T5" fmla="*/ 20 h 58"/>
                  <a:gd name="T6" fmla="*/ 48 w 121"/>
                  <a:gd name="T7" fmla="*/ 10 h 58"/>
                  <a:gd name="T8" fmla="*/ 10 w 121"/>
                  <a:gd name="T9" fmla="*/ 10 h 58"/>
                  <a:gd name="T10" fmla="*/ 10 w 121"/>
                  <a:gd name="T11" fmla="*/ 48 h 58"/>
                  <a:gd name="T12" fmla="*/ 48 w 121"/>
                  <a:gd name="T13" fmla="*/ 48 h 58"/>
                  <a:gd name="T14" fmla="*/ 55 w 121"/>
                  <a:gd name="T15" fmla="*/ 34 h 58"/>
                  <a:gd name="T16" fmla="*/ 67 w 121"/>
                  <a:gd name="T17" fmla="*/ 34 h 58"/>
                  <a:gd name="T18" fmla="*/ 74 w 121"/>
                  <a:gd name="T19" fmla="*/ 40 h 58"/>
                  <a:gd name="T20" fmla="*/ 80 w 121"/>
                  <a:gd name="T21" fmla="*/ 34 h 58"/>
                  <a:gd name="T22" fmla="*/ 86 w 121"/>
                  <a:gd name="T23" fmla="*/ 40 h 58"/>
                  <a:gd name="T24" fmla="*/ 92 w 121"/>
                  <a:gd name="T25" fmla="*/ 34 h 58"/>
                  <a:gd name="T26" fmla="*/ 98 w 121"/>
                  <a:gd name="T27" fmla="*/ 40 h 58"/>
                  <a:gd name="T28" fmla="*/ 104 w 121"/>
                  <a:gd name="T29" fmla="*/ 34 h 58"/>
                  <a:gd name="T30" fmla="*/ 110 w 121"/>
                  <a:gd name="T31" fmla="*/ 40 h 58"/>
                  <a:gd name="T32" fmla="*/ 116 w 121"/>
                  <a:gd name="T33" fmla="*/ 34 h 58"/>
                  <a:gd name="T34" fmla="*/ 118 w 121"/>
                  <a:gd name="T35" fmla="*/ 32 h 58"/>
                  <a:gd name="T36" fmla="*/ 121 w 121"/>
                  <a:gd name="T37" fmla="*/ 30 h 58"/>
                  <a:gd name="T38" fmla="*/ 111 w 121"/>
                  <a:gd name="T39" fmla="*/ 20 h 58"/>
                  <a:gd name="T40" fmla="*/ 21 w 121"/>
                  <a:gd name="T41" fmla="*/ 33 h 58"/>
                  <a:gd name="T42" fmla="*/ 12 w 121"/>
                  <a:gd name="T43" fmla="*/ 33 h 58"/>
                  <a:gd name="T44" fmla="*/ 12 w 121"/>
                  <a:gd name="T45" fmla="*/ 25 h 58"/>
                  <a:gd name="T46" fmla="*/ 21 w 121"/>
                  <a:gd name="T47" fmla="*/ 25 h 58"/>
                  <a:gd name="T48" fmla="*/ 21 w 121"/>
                  <a:gd name="T49" fmla="*/ 3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1" h="58">
                    <a:moveTo>
                      <a:pt x="111" y="20"/>
                    </a:moveTo>
                    <a:cubicBezTo>
                      <a:pt x="111" y="20"/>
                      <a:pt x="111" y="20"/>
                      <a:pt x="111" y="20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3" y="16"/>
                      <a:pt x="51" y="13"/>
                      <a:pt x="48" y="10"/>
                    </a:cubicBezTo>
                    <a:cubicBezTo>
                      <a:pt x="37" y="0"/>
                      <a:pt x="21" y="0"/>
                      <a:pt x="10" y="10"/>
                    </a:cubicBezTo>
                    <a:cubicBezTo>
                      <a:pt x="0" y="21"/>
                      <a:pt x="0" y="37"/>
                      <a:pt x="10" y="48"/>
                    </a:cubicBezTo>
                    <a:cubicBezTo>
                      <a:pt x="21" y="58"/>
                      <a:pt x="37" y="58"/>
                      <a:pt x="48" y="48"/>
                    </a:cubicBezTo>
                    <a:cubicBezTo>
                      <a:pt x="52" y="44"/>
                      <a:pt x="54" y="39"/>
                      <a:pt x="55" y="34"/>
                    </a:cubicBezTo>
                    <a:cubicBezTo>
                      <a:pt x="67" y="34"/>
                      <a:pt x="67" y="34"/>
                      <a:pt x="67" y="34"/>
                    </a:cubicBezTo>
                    <a:cubicBezTo>
                      <a:pt x="74" y="40"/>
                      <a:pt x="74" y="40"/>
                      <a:pt x="74" y="40"/>
                    </a:cubicBezTo>
                    <a:cubicBezTo>
                      <a:pt x="80" y="34"/>
                      <a:pt x="80" y="34"/>
                      <a:pt x="80" y="34"/>
                    </a:cubicBezTo>
                    <a:cubicBezTo>
                      <a:pt x="86" y="40"/>
                      <a:pt x="86" y="40"/>
                      <a:pt x="86" y="40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104" y="34"/>
                      <a:pt x="104" y="34"/>
                      <a:pt x="104" y="34"/>
                    </a:cubicBezTo>
                    <a:cubicBezTo>
                      <a:pt x="110" y="40"/>
                      <a:pt x="110" y="40"/>
                      <a:pt x="110" y="40"/>
                    </a:cubicBezTo>
                    <a:cubicBezTo>
                      <a:pt x="116" y="34"/>
                      <a:pt x="116" y="34"/>
                      <a:pt x="116" y="34"/>
                    </a:cubicBezTo>
                    <a:cubicBezTo>
                      <a:pt x="118" y="32"/>
                      <a:pt x="118" y="32"/>
                      <a:pt x="118" y="32"/>
                    </a:cubicBezTo>
                    <a:cubicBezTo>
                      <a:pt x="121" y="30"/>
                      <a:pt x="121" y="30"/>
                      <a:pt x="121" y="30"/>
                    </a:cubicBezTo>
                    <a:lnTo>
                      <a:pt x="111" y="20"/>
                    </a:lnTo>
                    <a:close/>
                    <a:moveTo>
                      <a:pt x="21" y="33"/>
                    </a:moveTo>
                    <a:cubicBezTo>
                      <a:pt x="19" y="36"/>
                      <a:pt x="15" y="36"/>
                      <a:pt x="12" y="33"/>
                    </a:cubicBezTo>
                    <a:cubicBezTo>
                      <a:pt x="10" y="31"/>
                      <a:pt x="10" y="27"/>
                      <a:pt x="12" y="25"/>
                    </a:cubicBezTo>
                    <a:cubicBezTo>
                      <a:pt x="15" y="22"/>
                      <a:pt x="19" y="22"/>
                      <a:pt x="21" y="25"/>
                    </a:cubicBezTo>
                    <a:cubicBezTo>
                      <a:pt x="24" y="27"/>
                      <a:pt x="24" y="31"/>
                      <a:pt x="21" y="3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7128910" y="4709368"/>
            <a:ext cx="755458" cy="728233"/>
            <a:chOff x="9396536" y="4348654"/>
            <a:chExt cx="755458" cy="728233"/>
          </a:xfrm>
        </p:grpSpPr>
        <p:grpSp>
          <p:nvGrpSpPr>
            <p:cNvPr id="47" name="Group 57"/>
            <p:cNvGrpSpPr>
              <a:grpSpLocks/>
            </p:cNvGrpSpPr>
            <p:nvPr/>
          </p:nvGrpSpPr>
          <p:grpSpPr bwMode="auto">
            <a:xfrm>
              <a:off x="9396536" y="4348654"/>
              <a:ext cx="755458" cy="728233"/>
              <a:chOff x="4291177" y="3361690"/>
              <a:chExt cx="352395" cy="339988"/>
            </a:xfrm>
          </p:grpSpPr>
          <p:sp>
            <p:nvSpPr>
              <p:cNvPr id="48" name="Oval 18"/>
              <p:cNvSpPr>
                <a:spLocks noChangeArrowheads="1"/>
              </p:cNvSpPr>
              <p:nvPr/>
            </p:nvSpPr>
            <p:spPr bwMode="auto">
              <a:xfrm>
                <a:off x="4291177" y="3361690"/>
                <a:ext cx="352395" cy="339988"/>
              </a:xfrm>
              <a:prstGeom prst="ellipse">
                <a:avLst/>
              </a:prstGeom>
              <a:solidFill>
                <a:srgbClr val="FFFFFF"/>
              </a:solidFill>
              <a:ln w="12700" algn="ctr">
                <a:solidFill>
                  <a:schemeClr val="bg1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 anchor="ctr"/>
              <a:lstStyle>
                <a:lvl1pPr eaLnBrk="0" hangingPunct="0">
                  <a:lnSpc>
                    <a:spcPts val="2100"/>
                  </a:lnSpc>
                  <a:spcAft>
                    <a:spcPts val="900"/>
                  </a:spcAft>
                  <a:buClr>
                    <a:srgbClr val="000000"/>
                  </a:buClr>
                  <a:defRPr sz="15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lnSpc>
                    <a:spcPts val="1800"/>
                  </a:lnSpc>
                  <a:spcAft>
                    <a:spcPts val="600"/>
                  </a:spcAft>
                  <a:buClr>
                    <a:schemeClr val="tx1"/>
                  </a:buClr>
                  <a:buChar char="•"/>
                  <a:defRPr sz="13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lnSpc>
                    <a:spcPts val="18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2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•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defRPr/>
                </a:pPr>
                <a:endParaRPr lang="en-US" altLang="en-US" sz="12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4381376" y="3443858"/>
                <a:ext cx="219075" cy="207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4" name="Group 8"/>
            <p:cNvGrpSpPr>
              <a:grpSpLocks noChangeAspect="1"/>
            </p:cNvGrpSpPr>
            <p:nvPr/>
          </p:nvGrpSpPr>
          <p:grpSpPr bwMode="auto">
            <a:xfrm>
              <a:off x="9525694" y="4502441"/>
              <a:ext cx="518310" cy="457879"/>
              <a:chOff x="4604" y="2320"/>
              <a:chExt cx="223" cy="197"/>
            </a:xfrm>
          </p:grpSpPr>
          <p:sp>
            <p:nvSpPr>
              <p:cNvPr id="45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4604" y="2320"/>
                <a:ext cx="223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9"/>
              <p:cNvSpPr>
                <a:spLocks noEditPoints="1"/>
              </p:cNvSpPr>
              <p:nvPr/>
            </p:nvSpPr>
            <p:spPr bwMode="auto">
              <a:xfrm>
                <a:off x="4604" y="2320"/>
                <a:ext cx="223" cy="197"/>
              </a:xfrm>
              <a:custGeom>
                <a:avLst/>
                <a:gdLst>
                  <a:gd name="T0" fmla="*/ 73 w 82"/>
                  <a:gd name="T1" fmla="*/ 0 h 72"/>
                  <a:gd name="T2" fmla="*/ 8 w 82"/>
                  <a:gd name="T3" fmla="*/ 0 h 72"/>
                  <a:gd name="T4" fmla="*/ 0 w 82"/>
                  <a:gd name="T5" fmla="*/ 8 h 72"/>
                  <a:gd name="T6" fmla="*/ 0 w 82"/>
                  <a:gd name="T7" fmla="*/ 53 h 72"/>
                  <a:gd name="T8" fmla="*/ 8 w 82"/>
                  <a:gd name="T9" fmla="*/ 63 h 72"/>
                  <a:gd name="T10" fmla="*/ 26 w 82"/>
                  <a:gd name="T11" fmla="*/ 66 h 72"/>
                  <a:gd name="T12" fmla="*/ 20 w 82"/>
                  <a:gd name="T13" fmla="*/ 72 h 72"/>
                  <a:gd name="T14" fmla="*/ 61 w 82"/>
                  <a:gd name="T15" fmla="*/ 72 h 72"/>
                  <a:gd name="T16" fmla="*/ 56 w 82"/>
                  <a:gd name="T17" fmla="*/ 66 h 72"/>
                  <a:gd name="T18" fmla="*/ 74 w 82"/>
                  <a:gd name="T19" fmla="*/ 63 h 72"/>
                  <a:gd name="T20" fmla="*/ 82 w 82"/>
                  <a:gd name="T21" fmla="*/ 53 h 72"/>
                  <a:gd name="T22" fmla="*/ 82 w 82"/>
                  <a:gd name="T23" fmla="*/ 8 h 72"/>
                  <a:gd name="T24" fmla="*/ 73 w 82"/>
                  <a:gd name="T25" fmla="*/ 0 h 72"/>
                  <a:gd name="T26" fmla="*/ 73 w 82"/>
                  <a:gd name="T27" fmla="*/ 52 h 72"/>
                  <a:gd name="T28" fmla="*/ 8 w 82"/>
                  <a:gd name="T29" fmla="*/ 52 h 72"/>
                  <a:gd name="T30" fmla="*/ 8 w 82"/>
                  <a:gd name="T31" fmla="*/ 7 h 72"/>
                  <a:gd name="T32" fmla="*/ 73 w 82"/>
                  <a:gd name="T33" fmla="*/ 7 h 72"/>
                  <a:gd name="T34" fmla="*/ 73 w 82"/>
                  <a:gd name="T35" fmla="*/ 5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2" h="72">
                    <a:moveTo>
                      <a:pt x="73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7"/>
                      <a:pt x="3" y="62"/>
                      <a:pt x="8" y="63"/>
                    </a:cubicBezTo>
                    <a:cubicBezTo>
                      <a:pt x="26" y="66"/>
                      <a:pt x="26" y="66"/>
                      <a:pt x="26" y="66"/>
                    </a:cubicBezTo>
                    <a:cubicBezTo>
                      <a:pt x="26" y="66"/>
                      <a:pt x="10" y="72"/>
                      <a:pt x="20" y="72"/>
                    </a:cubicBezTo>
                    <a:cubicBezTo>
                      <a:pt x="61" y="72"/>
                      <a:pt x="61" y="72"/>
                      <a:pt x="61" y="72"/>
                    </a:cubicBezTo>
                    <a:cubicBezTo>
                      <a:pt x="71" y="72"/>
                      <a:pt x="56" y="66"/>
                      <a:pt x="56" y="66"/>
                    </a:cubicBezTo>
                    <a:cubicBezTo>
                      <a:pt x="74" y="63"/>
                      <a:pt x="74" y="63"/>
                      <a:pt x="74" y="63"/>
                    </a:cubicBezTo>
                    <a:cubicBezTo>
                      <a:pt x="78" y="62"/>
                      <a:pt x="82" y="57"/>
                      <a:pt x="82" y="53"/>
                    </a:cubicBezTo>
                    <a:cubicBezTo>
                      <a:pt x="82" y="8"/>
                      <a:pt x="82" y="8"/>
                      <a:pt x="82" y="8"/>
                    </a:cubicBezTo>
                    <a:cubicBezTo>
                      <a:pt x="82" y="3"/>
                      <a:pt x="78" y="0"/>
                      <a:pt x="73" y="0"/>
                    </a:cubicBezTo>
                    <a:close/>
                    <a:moveTo>
                      <a:pt x="73" y="52"/>
                    </a:moveTo>
                    <a:cubicBezTo>
                      <a:pt x="8" y="52"/>
                      <a:pt x="8" y="52"/>
                      <a:pt x="8" y="52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73" y="7"/>
                      <a:pt x="73" y="7"/>
                      <a:pt x="73" y="7"/>
                    </a:cubicBezTo>
                    <a:lnTo>
                      <a:pt x="73" y="52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3384494" y="4699843"/>
            <a:ext cx="755458" cy="728233"/>
            <a:chOff x="3851920" y="5104234"/>
            <a:chExt cx="755458" cy="728233"/>
          </a:xfrm>
        </p:grpSpPr>
        <p:grpSp>
          <p:nvGrpSpPr>
            <p:cNvPr id="51" name="Group 57"/>
            <p:cNvGrpSpPr>
              <a:grpSpLocks/>
            </p:cNvGrpSpPr>
            <p:nvPr/>
          </p:nvGrpSpPr>
          <p:grpSpPr bwMode="auto">
            <a:xfrm>
              <a:off x="3851920" y="5104234"/>
              <a:ext cx="755458" cy="728233"/>
              <a:chOff x="4291177" y="3361690"/>
              <a:chExt cx="352395" cy="339988"/>
            </a:xfrm>
          </p:grpSpPr>
          <p:sp>
            <p:nvSpPr>
              <p:cNvPr id="52" name="Oval 18"/>
              <p:cNvSpPr>
                <a:spLocks noChangeArrowheads="1"/>
              </p:cNvSpPr>
              <p:nvPr/>
            </p:nvSpPr>
            <p:spPr bwMode="auto">
              <a:xfrm>
                <a:off x="4291177" y="3361690"/>
                <a:ext cx="352395" cy="339988"/>
              </a:xfrm>
              <a:prstGeom prst="ellipse">
                <a:avLst/>
              </a:prstGeom>
              <a:solidFill>
                <a:srgbClr val="FFFFFF"/>
              </a:solidFill>
              <a:ln w="12700" algn="ctr">
                <a:solidFill>
                  <a:schemeClr val="bg1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 anchor="ctr"/>
              <a:lstStyle>
                <a:lvl1pPr eaLnBrk="0" hangingPunct="0">
                  <a:lnSpc>
                    <a:spcPts val="2100"/>
                  </a:lnSpc>
                  <a:spcAft>
                    <a:spcPts val="900"/>
                  </a:spcAft>
                  <a:buClr>
                    <a:srgbClr val="000000"/>
                  </a:buClr>
                  <a:defRPr sz="15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lnSpc>
                    <a:spcPts val="1800"/>
                  </a:lnSpc>
                  <a:spcAft>
                    <a:spcPts val="600"/>
                  </a:spcAft>
                  <a:buClr>
                    <a:schemeClr val="tx1"/>
                  </a:buClr>
                  <a:buChar char="•"/>
                  <a:defRPr sz="13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lnSpc>
                    <a:spcPts val="18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2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•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defRPr/>
                </a:pPr>
                <a:endParaRPr lang="en-US" altLang="en-US" sz="12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3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4381376" y="3443858"/>
                <a:ext cx="219075" cy="207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pic>
          <p:nvPicPr>
            <p:cNvPr id="54" name="Picture 53" descr="26.e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08396" y="5323024"/>
              <a:ext cx="457032" cy="288652"/>
            </a:xfrm>
            <a:prstGeom prst="rect">
              <a:avLst/>
            </a:prstGeom>
          </p:spPr>
        </p:pic>
      </p:grpSp>
      <p:grpSp>
        <p:nvGrpSpPr>
          <p:cNvPr id="69" name="Group 68"/>
          <p:cNvGrpSpPr/>
          <p:nvPr/>
        </p:nvGrpSpPr>
        <p:grpSpPr>
          <a:xfrm>
            <a:off x="4264918" y="4680793"/>
            <a:ext cx="755458" cy="728233"/>
            <a:chOff x="6120798" y="3933056"/>
            <a:chExt cx="755458" cy="728233"/>
          </a:xfrm>
        </p:grpSpPr>
        <p:grpSp>
          <p:nvGrpSpPr>
            <p:cNvPr id="59" name="Group 57"/>
            <p:cNvGrpSpPr>
              <a:grpSpLocks/>
            </p:cNvGrpSpPr>
            <p:nvPr/>
          </p:nvGrpSpPr>
          <p:grpSpPr bwMode="auto">
            <a:xfrm>
              <a:off x="6120798" y="3933056"/>
              <a:ext cx="755458" cy="728233"/>
              <a:chOff x="4291176" y="3361691"/>
              <a:chExt cx="352395" cy="339988"/>
            </a:xfrm>
          </p:grpSpPr>
          <p:sp>
            <p:nvSpPr>
              <p:cNvPr id="60" name="Oval 18"/>
              <p:cNvSpPr>
                <a:spLocks noChangeArrowheads="1"/>
              </p:cNvSpPr>
              <p:nvPr/>
            </p:nvSpPr>
            <p:spPr bwMode="auto">
              <a:xfrm>
                <a:off x="4291176" y="3361691"/>
                <a:ext cx="352395" cy="339988"/>
              </a:xfrm>
              <a:prstGeom prst="ellipse">
                <a:avLst/>
              </a:prstGeom>
              <a:solidFill>
                <a:srgbClr val="FFFFFF"/>
              </a:solidFill>
              <a:ln w="12700" algn="ctr">
                <a:solidFill>
                  <a:schemeClr val="bg1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 anchor="ctr"/>
              <a:lstStyle>
                <a:lvl1pPr eaLnBrk="0" hangingPunct="0">
                  <a:lnSpc>
                    <a:spcPts val="2100"/>
                  </a:lnSpc>
                  <a:spcAft>
                    <a:spcPts val="900"/>
                  </a:spcAft>
                  <a:buClr>
                    <a:srgbClr val="000000"/>
                  </a:buClr>
                  <a:defRPr sz="15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lnSpc>
                    <a:spcPts val="1800"/>
                  </a:lnSpc>
                  <a:spcAft>
                    <a:spcPts val="600"/>
                  </a:spcAft>
                  <a:buClr>
                    <a:schemeClr val="tx1"/>
                  </a:buClr>
                  <a:buChar char="•"/>
                  <a:defRPr sz="13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lnSpc>
                    <a:spcPts val="18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2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•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lnSpc>
                    <a:spcPts val="1500"/>
                  </a:lnSpc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ts val="1500"/>
                  </a:lnSpc>
                  <a:spcBef>
                    <a:spcPct val="0"/>
                  </a:spcBef>
                  <a:spcAft>
                    <a:spcPts val="450"/>
                  </a:spcAft>
                  <a:buClr>
                    <a:schemeClr val="tx1"/>
                  </a:buClr>
                  <a:buFont typeface="Verdana" pitchFamily="34" charset="0"/>
                  <a:buChar char="–"/>
                  <a:defRPr sz="1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defRPr/>
                </a:pPr>
                <a:endParaRPr lang="en-US" altLang="en-US" sz="12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1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4381376" y="3443858"/>
                <a:ext cx="219075" cy="207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6" name="Group 12"/>
            <p:cNvGrpSpPr>
              <a:grpSpLocks noChangeAspect="1"/>
            </p:cNvGrpSpPr>
            <p:nvPr/>
          </p:nvGrpSpPr>
          <p:grpSpPr bwMode="auto">
            <a:xfrm>
              <a:off x="6281936" y="4058657"/>
              <a:ext cx="401639" cy="405130"/>
              <a:chOff x="6211" y="2748"/>
              <a:chExt cx="230" cy="232"/>
            </a:xfrm>
          </p:grpSpPr>
          <p:sp>
            <p:nvSpPr>
              <p:cNvPr id="57" name="AutoShape 11"/>
              <p:cNvSpPr>
                <a:spLocks noChangeAspect="1" noChangeArrowheads="1" noTextEdit="1"/>
              </p:cNvSpPr>
              <p:nvPr/>
            </p:nvSpPr>
            <p:spPr bwMode="auto">
              <a:xfrm>
                <a:off x="6214" y="2762"/>
                <a:ext cx="227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13"/>
              <p:cNvSpPr>
                <a:spLocks noEditPoints="1"/>
              </p:cNvSpPr>
              <p:nvPr/>
            </p:nvSpPr>
            <p:spPr bwMode="auto">
              <a:xfrm>
                <a:off x="6211" y="2748"/>
                <a:ext cx="230" cy="232"/>
              </a:xfrm>
              <a:custGeom>
                <a:avLst/>
                <a:gdLst>
                  <a:gd name="T0" fmla="*/ 16 w 84"/>
                  <a:gd name="T1" fmla="*/ 36 h 85"/>
                  <a:gd name="T2" fmla="*/ 16 w 84"/>
                  <a:gd name="T3" fmla="*/ 35 h 85"/>
                  <a:gd name="T4" fmla="*/ 15 w 84"/>
                  <a:gd name="T5" fmla="*/ 32 h 85"/>
                  <a:gd name="T6" fmla="*/ 82 w 84"/>
                  <a:gd name="T7" fmla="*/ 18 h 85"/>
                  <a:gd name="T8" fmla="*/ 63 w 84"/>
                  <a:gd name="T9" fmla="*/ 6 h 85"/>
                  <a:gd name="T10" fmla="*/ 5 w 84"/>
                  <a:gd name="T11" fmla="*/ 20 h 85"/>
                  <a:gd name="T12" fmla="*/ 2 w 84"/>
                  <a:gd name="T13" fmla="*/ 32 h 85"/>
                  <a:gd name="T14" fmla="*/ 1 w 84"/>
                  <a:gd name="T15" fmla="*/ 35 h 85"/>
                  <a:gd name="T16" fmla="*/ 4 w 84"/>
                  <a:gd name="T17" fmla="*/ 40 h 85"/>
                  <a:gd name="T18" fmla="*/ 4 w 84"/>
                  <a:gd name="T19" fmla="*/ 49 h 85"/>
                  <a:gd name="T20" fmla="*/ 4 w 84"/>
                  <a:gd name="T21" fmla="*/ 50 h 85"/>
                  <a:gd name="T22" fmla="*/ 4 w 84"/>
                  <a:gd name="T23" fmla="*/ 72 h 85"/>
                  <a:gd name="T24" fmla="*/ 17 w 84"/>
                  <a:gd name="T25" fmla="*/ 85 h 85"/>
                  <a:gd name="T26" fmla="*/ 71 w 84"/>
                  <a:gd name="T27" fmla="*/ 85 h 85"/>
                  <a:gd name="T28" fmla="*/ 84 w 84"/>
                  <a:gd name="T29" fmla="*/ 72 h 85"/>
                  <a:gd name="T30" fmla="*/ 84 w 84"/>
                  <a:gd name="T31" fmla="*/ 49 h 85"/>
                  <a:gd name="T32" fmla="*/ 84 w 84"/>
                  <a:gd name="T33" fmla="*/ 36 h 85"/>
                  <a:gd name="T34" fmla="*/ 16 w 84"/>
                  <a:gd name="T35" fmla="*/ 36 h 85"/>
                  <a:gd name="T36" fmla="*/ 69 w 84"/>
                  <a:gd name="T37" fmla="*/ 9 h 85"/>
                  <a:gd name="T38" fmla="*/ 74 w 84"/>
                  <a:gd name="T39" fmla="*/ 13 h 85"/>
                  <a:gd name="T40" fmla="*/ 65 w 84"/>
                  <a:gd name="T41" fmla="*/ 15 h 85"/>
                  <a:gd name="T42" fmla="*/ 60 w 84"/>
                  <a:gd name="T43" fmla="*/ 11 h 85"/>
                  <a:gd name="T44" fmla="*/ 69 w 84"/>
                  <a:gd name="T45" fmla="*/ 9 h 85"/>
                  <a:gd name="T46" fmla="*/ 50 w 84"/>
                  <a:gd name="T47" fmla="*/ 14 h 85"/>
                  <a:gd name="T48" fmla="*/ 55 w 84"/>
                  <a:gd name="T49" fmla="*/ 18 h 85"/>
                  <a:gd name="T50" fmla="*/ 46 w 84"/>
                  <a:gd name="T51" fmla="*/ 20 h 85"/>
                  <a:gd name="T52" fmla="*/ 40 w 84"/>
                  <a:gd name="T53" fmla="*/ 16 h 85"/>
                  <a:gd name="T54" fmla="*/ 50 w 84"/>
                  <a:gd name="T55" fmla="*/ 14 h 85"/>
                  <a:gd name="T56" fmla="*/ 9 w 84"/>
                  <a:gd name="T57" fmla="*/ 40 h 85"/>
                  <a:gd name="T58" fmla="*/ 4 w 84"/>
                  <a:gd name="T59" fmla="*/ 35 h 85"/>
                  <a:gd name="T60" fmla="*/ 9 w 84"/>
                  <a:gd name="T61" fmla="*/ 30 h 85"/>
                  <a:gd name="T62" fmla="*/ 13 w 84"/>
                  <a:gd name="T63" fmla="*/ 35 h 85"/>
                  <a:gd name="T64" fmla="*/ 9 w 84"/>
                  <a:gd name="T65" fmla="*/ 40 h 85"/>
                  <a:gd name="T66" fmla="*/ 48 w 84"/>
                  <a:gd name="T67" fmla="*/ 41 h 85"/>
                  <a:gd name="T68" fmla="*/ 57 w 84"/>
                  <a:gd name="T69" fmla="*/ 41 h 85"/>
                  <a:gd name="T70" fmla="*/ 51 w 84"/>
                  <a:gd name="T71" fmla="*/ 48 h 85"/>
                  <a:gd name="T72" fmla="*/ 42 w 84"/>
                  <a:gd name="T73" fmla="*/ 48 h 85"/>
                  <a:gd name="T74" fmla="*/ 48 w 84"/>
                  <a:gd name="T75" fmla="*/ 41 h 85"/>
                  <a:gd name="T76" fmla="*/ 26 w 84"/>
                  <a:gd name="T77" fmla="*/ 41 h 85"/>
                  <a:gd name="T78" fmla="*/ 35 w 84"/>
                  <a:gd name="T79" fmla="*/ 41 h 85"/>
                  <a:gd name="T80" fmla="*/ 29 w 84"/>
                  <a:gd name="T81" fmla="*/ 48 h 85"/>
                  <a:gd name="T82" fmla="*/ 20 w 84"/>
                  <a:gd name="T83" fmla="*/ 48 h 85"/>
                  <a:gd name="T84" fmla="*/ 26 w 84"/>
                  <a:gd name="T85" fmla="*/ 41 h 85"/>
                  <a:gd name="T86" fmla="*/ 71 w 84"/>
                  <a:gd name="T87" fmla="*/ 48 h 85"/>
                  <a:gd name="T88" fmla="*/ 62 w 84"/>
                  <a:gd name="T89" fmla="*/ 48 h 85"/>
                  <a:gd name="T90" fmla="*/ 68 w 84"/>
                  <a:gd name="T91" fmla="*/ 41 h 85"/>
                  <a:gd name="T92" fmla="*/ 77 w 84"/>
                  <a:gd name="T93" fmla="*/ 41 h 85"/>
                  <a:gd name="T94" fmla="*/ 71 w 84"/>
                  <a:gd name="T95" fmla="*/ 48 h 85"/>
                  <a:gd name="T96" fmla="*/ 28 w 84"/>
                  <a:gd name="T97" fmla="*/ 18 h 85"/>
                  <a:gd name="T98" fmla="*/ 33 w 84"/>
                  <a:gd name="T99" fmla="*/ 23 h 85"/>
                  <a:gd name="T100" fmla="*/ 25 w 84"/>
                  <a:gd name="T101" fmla="*/ 24 h 85"/>
                  <a:gd name="T102" fmla="*/ 19 w 84"/>
                  <a:gd name="T103" fmla="*/ 20 h 85"/>
                  <a:gd name="T104" fmla="*/ 28 w 84"/>
                  <a:gd name="T105" fmla="*/ 18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4" h="85">
                    <a:moveTo>
                      <a:pt x="16" y="36"/>
                    </a:moveTo>
                    <a:cubicBezTo>
                      <a:pt x="16" y="36"/>
                      <a:pt x="16" y="35"/>
                      <a:pt x="16" y="35"/>
                    </a:cubicBezTo>
                    <a:cubicBezTo>
                      <a:pt x="16" y="34"/>
                      <a:pt x="15" y="33"/>
                      <a:pt x="15" y="32"/>
                    </a:cubicBezTo>
                    <a:cubicBezTo>
                      <a:pt x="82" y="18"/>
                      <a:pt x="82" y="18"/>
                      <a:pt x="82" y="18"/>
                    </a:cubicBezTo>
                    <a:cubicBezTo>
                      <a:pt x="82" y="0"/>
                      <a:pt x="63" y="6"/>
                      <a:pt x="63" y="6"/>
                    </a:cubicBezTo>
                    <a:cubicBezTo>
                      <a:pt x="62" y="6"/>
                      <a:pt x="13" y="15"/>
                      <a:pt x="5" y="20"/>
                    </a:cubicBezTo>
                    <a:cubicBezTo>
                      <a:pt x="0" y="23"/>
                      <a:pt x="1" y="29"/>
                      <a:pt x="2" y="32"/>
                    </a:cubicBezTo>
                    <a:cubicBezTo>
                      <a:pt x="2" y="33"/>
                      <a:pt x="1" y="34"/>
                      <a:pt x="1" y="35"/>
                    </a:cubicBezTo>
                    <a:cubicBezTo>
                      <a:pt x="1" y="37"/>
                      <a:pt x="2" y="39"/>
                      <a:pt x="4" y="40"/>
                    </a:cubicBezTo>
                    <a:cubicBezTo>
                      <a:pt x="4" y="49"/>
                      <a:pt x="4" y="49"/>
                      <a:pt x="4" y="49"/>
                    </a:cubicBezTo>
                    <a:cubicBezTo>
                      <a:pt x="4" y="50"/>
                      <a:pt x="4" y="50"/>
                      <a:pt x="4" y="50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80"/>
                      <a:pt x="10" y="85"/>
                      <a:pt x="17" y="85"/>
                    </a:cubicBezTo>
                    <a:cubicBezTo>
                      <a:pt x="71" y="85"/>
                      <a:pt x="71" y="85"/>
                      <a:pt x="71" y="85"/>
                    </a:cubicBezTo>
                    <a:cubicBezTo>
                      <a:pt x="78" y="85"/>
                      <a:pt x="84" y="80"/>
                      <a:pt x="84" y="72"/>
                    </a:cubicBezTo>
                    <a:cubicBezTo>
                      <a:pt x="84" y="49"/>
                      <a:pt x="84" y="49"/>
                      <a:pt x="84" y="49"/>
                    </a:cubicBezTo>
                    <a:cubicBezTo>
                      <a:pt x="84" y="48"/>
                      <a:pt x="84" y="36"/>
                      <a:pt x="84" y="36"/>
                    </a:cubicBezTo>
                    <a:lnTo>
                      <a:pt x="16" y="36"/>
                    </a:lnTo>
                    <a:close/>
                    <a:moveTo>
                      <a:pt x="69" y="9"/>
                    </a:moveTo>
                    <a:cubicBezTo>
                      <a:pt x="74" y="13"/>
                      <a:pt x="74" y="13"/>
                      <a:pt x="74" y="13"/>
                    </a:cubicBezTo>
                    <a:cubicBezTo>
                      <a:pt x="65" y="15"/>
                      <a:pt x="65" y="15"/>
                      <a:pt x="65" y="15"/>
                    </a:cubicBezTo>
                    <a:cubicBezTo>
                      <a:pt x="60" y="11"/>
                      <a:pt x="60" y="11"/>
                      <a:pt x="60" y="11"/>
                    </a:cubicBezTo>
                    <a:lnTo>
                      <a:pt x="69" y="9"/>
                    </a:lnTo>
                    <a:close/>
                    <a:moveTo>
                      <a:pt x="50" y="14"/>
                    </a:moveTo>
                    <a:cubicBezTo>
                      <a:pt x="55" y="18"/>
                      <a:pt x="55" y="18"/>
                      <a:pt x="55" y="18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0" y="16"/>
                      <a:pt x="40" y="16"/>
                      <a:pt x="40" y="16"/>
                    </a:cubicBezTo>
                    <a:lnTo>
                      <a:pt x="50" y="14"/>
                    </a:lnTo>
                    <a:close/>
                    <a:moveTo>
                      <a:pt x="9" y="40"/>
                    </a:moveTo>
                    <a:cubicBezTo>
                      <a:pt x="6" y="40"/>
                      <a:pt x="4" y="38"/>
                      <a:pt x="4" y="35"/>
                    </a:cubicBezTo>
                    <a:cubicBezTo>
                      <a:pt x="4" y="32"/>
                      <a:pt x="6" y="30"/>
                      <a:pt x="9" y="30"/>
                    </a:cubicBezTo>
                    <a:cubicBezTo>
                      <a:pt x="11" y="30"/>
                      <a:pt x="13" y="32"/>
                      <a:pt x="13" y="35"/>
                    </a:cubicBezTo>
                    <a:cubicBezTo>
                      <a:pt x="13" y="38"/>
                      <a:pt x="11" y="40"/>
                      <a:pt x="9" y="40"/>
                    </a:cubicBezTo>
                    <a:close/>
                    <a:moveTo>
                      <a:pt x="48" y="41"/>
                    </a:moveTo>
                    <a:cubicBezTo>
                      <a:pt x="57" y="41"/>
                      <a:pt x="57" y="41"/>
                      <a:pt x="57" y="41"/>
                    </a:cubicBezTo>
                    <a:cubicBezTo>
                      <a:pt x="51" y="48"/>
                      <a:pt x="51" y="48"/>
                      <a:pt x="51" y="48"/>
                    </a:cubicBezTo>
                    <a:cubicBezTo>
                      <a:pt x="42" y="48"/>
                      <a:pt x="42" y="48"/>
                      <a:pt x="42" y="48"/>
                    </a:cubicBezTo>
                    <a:lnTo>
                      <a:pt x="48" y="41"/>
                    </a:lnTo>
                    <a:close/>
                    <a:moveTo>
                      <a:pt x="26" y="41"/>
                    </a:moveTo>
                    <a:cubicBezTo>
                      <a:pt x="35" y="41"/>
                      <a:pt x="35" y="41"/>
                      <a:pt x="35" y="41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20" y="48"/>
                      <a:pt x="20" y="48"/>
                      <a:pt x="20" y="48"/>
                    </a:cubicBezTo>
                    <a:lnTo>
                      <a:pt x="26" y="41"/>
                    </a:lnTo>
                    <a:close/>
                    <a:moveTo>
                      <a:pt x="71" y="48"/>
                    </a:moveTo>
                    <a:cubicBezTo>
                      <a:pt x="62" y="48"/>
                      <a:pt x="62" y="48"/>
                      <a:pt x="62" y="48"/>
                    </a:cubicBezTo>
                    <a:cubicBezTo>
                      <a:pt x="68" y="41"/>
                      <a:pt x="68" y="41"/>
                      <a:pt x="68" y="41"/>
                    </a:cubicBezTo>
                    <a:cubicBezTo>
                      <a:pt x="77" y="41"/>
                      <a:pt x="77" y="41"/>
                      <a:pt x="77" y="41"/>
                    </a:cubicBezTo>
                    <a:lnTo>
                      <a:pt x="71" y="48"/>
                    </a:lnTo>
                    <a:close/>
                    <a:moveTo>
                      <a:pt x="28" y="18"/>
                    </a:moveTo>
                    <a:cubicBezTo>
                      <a:pt x="33" y="23"/>
                      <a:pt x="33" y="23"/>
                      <a:pt x="33" y="23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19" y="20"/>
                      <a:pt x="19" y="20"/>
                      <a:pt x="19" y="20"/>
                    </a:cubicBezTo>
                    <a:lnTo>
                      <a:pt x="28" y="18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70" name="TextBox 69"/>
          <p:cNvSpPr txBox="1"/>
          <p:nvPr/>
        </p:nvSpPr>
        <p:spPr>
          <a:xfrm>
            <a:off x="2699792" y="5841439"/>
            <a:ext cx="4138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IIQ</a:t>
            </a:r>
            <a:endParaRPr lang="en-GB" sz="1100" dirty="0"/>
          </a:p>
        </p:txBody>
      </p:sp>
      <p:sp>
        <p:nvSpPr>
          <p:cNvPr id="71" name="TextBox 70"/>
          <p:cNvSpPr txBox="1"/>
          <p:nvPr/>
        </p:nvSpPr>
        <p:spPr>
          <a:xfrm>
            <a:off x="2699792" y="6297295"/>
            <a:ext cx="16729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E-mail confirming</a:t>
            </a:r>
          </a:p>
          <a:p>
            <a:r>
              <a:rPr lang="en-GB" sz="1050" dirty="0" smtClean="0"/>
              <a:t>Account Activation</a:t>
            </a:r>
            <a:endParaRPr lang="en-GB" sz="1050" dirty="0"/>
          </a:p>
        </p:txBody>
      </p:sp>
      <p:grpSp>
        <p:nvGrpSpPr>
          <p:cNvPr id="80" name="Group 79"/>
          <p:cNvGrpSpPr/>
          <p:nvPr/>
        </p:nvGrpSpPr>
        <p:grpSpPr>
          <a:xfrm>
            <a:off x="3724297" y="5467213"/>
            <a:ext cx="112765" cy="860795"/>
            <a:chOff x="3724297" y="5495788"/>
            <a:chExt cx="112765" cy="860795"/>
          </a:xfrm>
        </p:grpSpPr>
        <p:cxnSp>
          <p:nvCxnSpPr>
            <p:cNvPr id="72" name="Straight Connector 71"/>
            <p:cNvCxnSpPr/>
            <p:nvPr/>
          </p:nvCxnSpPr>
          <p:spPr bwMode="auto">
            <a:xfrm flipV="1">
              <a:off x="3779912" y="5495788"/>
              <a:ext cx="0" cy="7415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3" name="Oval 18"/>
            <p:cNvSpPr>
              <a:spLocks noChangeArrowheads="1"/>
            </p:cNvSpPr>
            <p:nvPr/>
          </p:nvSpPr>
          <p:spPr bwMode="auto">
            <a:xfrm>
              <a:off x="3724297" y="6237312"/>
              <a:ext cx="112765" cy="119271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B0F0"/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</p:grpSp>
      <p:cxnSp>
        <p:nvCxnSpPr>
          <p:cNvPr id="74" name="Straight Connector 73"/>
          <p:cNvCxnSpPr/>
          <p:nvPr/>
        </p:nvCxnSpPr>
        <p:spPr bwMode="auto">
          <a:xfrm flipV="1">
            <a:off x="4665183" y="5416649"/>
            <a:ext cx="0" cy="3459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Oval 18"/>
          <p:cNvSpPr>
            <a:spLocks noChangeArrowheads="1"/>
          </p:cNvSpPr>
          <p:nvPr/>
        </p:nvSpPr>
        <p:spPr bwMode="auto">
          <a:xfrm>
            <a:off x="4610864" y="5704681"/>
            <a:ext cx="112765" cy="119271"/>
          </a:xfrm>
          <a:prstGeom prst="ellipse">
            <a:avLst/>
          </a:prstGeom>
          <a:solidFill>
            <a:srgbClr val="FFFFFF"/>
          </a:solidFill>
          <a:ln w="28575" algn="ctr">
            <a:solidFill>
              <a:srgbClr val="00B0F0"/>
            </a:solidFill>
            <a:round/>
            <a:headEnd/>
            <a:tailEnd type="triangle" w="med" len="med"/>
          </a:ln>
        </p:spPr>
        <p:txBody>
          <a:bodyPr anchor="ctr"/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defRPr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067944" y="5841439"/>
            <a:ext cx="12490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SPOR user role</a:t>
            </a:r>
            <a:endParaRPr lang="en-GB" sz="1100" dirty="0"/>
          </a:p>
        </p:txBody>
      </p:sp>
      <p:sp>
        <p:nvSpPr>
          <p:cNvPr id="77" name="TextBox 76"/>
          <p:cNvSpPr txBox="1"/>
          <p:nvPr/>
        </p:nvSpPr>
        <p:spPr>
          <a:xfrm>
            <a:off x="4067944" y="6280745"/>
            <a:ext cx="20938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Document submission for</a:t>
            </a:r>
          </a:p>
          <a:p>
            <a:r>
              <a:rPr lang="en-GB" sz="1050" dirty="0" smtClean="0"/>
              <a:t>1st SU via EMA </a:t>
            </a:r>
            <a:r>
              <a:rPr lang="en-GB" sz="1050" dirty="0" err="1" smtClean="0"/>
              <a:t>ServiceDesk</a:t>
            </a:r>
            <a:endParaRPr lang="en-GB" sz="1050" dirty="0" smtClean="0"/>
          </a:p>
        </p:txBody>
      </p:sp>
      <p:cxnSp>
        <p:nvCxnSpPr>
          <p:cNvPr id="78" name="Straight Connector 77"/>
          <p:cNvCxnSpPr/>
          <p:nvPr/>
        </p:nvCxnSpPr>
        <p:spPr bwMode="auto">
          <a:xfrm flipV="1">
            <a:off x="5509451" y="5488657"/>
            <a:ext cx="0" cy="6741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Oval 18"/>
          <p:cNvSpPr>
            <a:spLocks noChangeArrowheads="1"/>
          </p:cNvSpPr>
          <p:nvPr/>
        </p:nvSpPr>
        <p:spPr bwMode="auto">
          <a:xfrm>
            <a:off x="5463361" y="6115507"/>
            <a:ext cx="112765" cy="119271"/>
          </a:xfrm>
          <a:prstGeom prst="ellipse">
            <a:avLst/>
          </a:prstGeom>
          <a:solidFill>
            <a:srgbClr val="FFFFFF"/>
          </a:solidFill>
          <a:ln w="28575" algn="ctr">
            <a:solidFill>
              <a:srgbClr val="00B0F0"/>
            </a:solidFill>
            <a:round/>
            <a:headEnd/>
            <a:tailEnd type="triangle" w="med" len="med"/>
          </a:ln>
        </p:spPr>
        <p:txBody>
          <a:bodyPr anchor="ctr"/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defRPr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696452" y="6265781"/>
            <a:ext cx="16729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Login to SPOR portal to use SPOR services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7464176" y="5435699"/>
            <a:ext cx="112765" cy="860795"/>
            <a:chOff x="3724297" y="5495788"/>
            <a:chExt cx="112765" cy="860795"/>
          </a:xfrm>
        </p:grpSpPr>
        <p:cxnSp>
          <p:nvCxnSpPr>
            <p:cNvPr id="83" name="Straight Connector 82"/>
            <p:cNvCxnSpPr/>
            <p:nvPr/>
          </p:nvCxnSpPr>
          <p:spPr bwMode="auto">
            <a:xfrm flipV="1">
              <a:off x="3779912" y="5495788"/>
              <a:ext cx="0" cy="7415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4" name="Oval 18"/>
            <p:cNvSpPr>
              <a:spLocks noChangeArrowheads="1"/>
            </p:cNvSpPr>
            <p:nvPr/>
          </p:nvSpPr>
          <p:spPr bwMode="auto">
            <a:xfrm>
              <a:off x="3724297" y="6237312"/>
              <a:ext cx="112765" cy="119271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B0F0"/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</p:grpSp>
      <p:sp>
        <p:nvSpPr>
          <p:cNvPr id="85" name="Title 1"/>
          <p:cNvSpPr txBox="1">
            <a:spLocks/>
          </p:cNvSpPr>
          <p:nvPr/>
        </p:nvSpPr>
        <p:spPr bwMode="auto">
          <a:xfrm>
            <a:off x="358776" y="116632"/>
            <a:ext cx="8424000" cy="95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168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536377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1072753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609131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2145507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GB" kern="0" dirty="0" smtClean="0">
                <a:solidFill>
                  <a:schemeClr val="bg1"/>
                </a:solidFill>
              </a:rPr>
              <a:t>Access to SPOR</a:t>
            </a:r>
            <a:endParaRPr lang="en-GB" kern="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1649" y="4840585"/>
            <a:ext cx="6607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900" b="1" dirty="0" smtClean="0"/>
              <a:t>EMA </a:t>
            </a:r>
          </a:p>
          <a:p>
            <a:pPr algn="ctr"/>
            <a:r>
              <a:rPr lang="en-GB" sz="900" b="1" dirty="0" smtClean="0"/>
              <a:t>Service</a:t>
            </a:r>
          </a:p>
          <a:p>
            <a:pPr algn="ctr"/>
            <a:r>
              <a:rPr lang="en-GB" sz="900" b="1" dirty="0" smtClean="0"/>
              <a:t>Desk</a:t>
            </a:r>
            <a:endParaRPr lang="en-GB" sz="900" b="1" dirty="0"/>
          </a:p>
        </p:txBody>
      </p:sp>
    </p:spTree>
    <p:extLst>
      <p:ext uri="{BB962C8B-B14F-4D97-AF65-F5344CB8AC3E}">
        <p14:creationId xmlns:p14="http://schemas.microsoft.com/office/powerpoint/2010/main" val="100892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57F717-FD23-493C-BA54-F5AB575BDEC9}" type="slidenum">
              <a:rPr lang="en-GB" altLang="en-US" smtClean="0">
                <a:solidFill>
                  <a:srgbClr val="000000"/>
                </a:solidFill>
              </a:rPr>
              <a:pPr/>
              <a:t>5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403648" y="1859774"/>
            <a:ext cx="742976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Oval 18"/>
          <p:cNvSpPr>
            <a:spLocks noChangeArrowheads="1"/>
          </p:cNvSpPr>
          <p:nvPr/>
        </p:nvSpPr>
        <p:spPr bwMode="auto">
          <a:xfrm>
            <a:off x="2014734" y="1782308"/>
            <a:ext cx="165100" cy="158750"/>
          </a:xfrm>
          <a:prstGeom prst="ellipse">
            <a:avLst/>
          </a:prstGeom>
          <a:solidFill>
            <a:srgbClr val="FFFFFF"/>
          </a:solidFill>
          <a:ln w="12700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anchor="ctr"/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defRPr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5" name="Freeform 10"/>
          <p:cNvSpPr>
            <a:spLocks noEditPoints="1"/>
          </p:cNvSpPr>
          <p:nvPr/>
        </p:nvSpPr>
        <p:spPr bwMode="auto">
          <a:xfrm>
            <a:off x="3131840" y="1263442"/>
            <a:ext cx="184870" cy="471121"/>
          </a:xfrm>
          <a:custGeom>
            <a:avLst/>
            <a:gdLst>
              <a:gd name="T0" fmla="*/ 2147483647 w 41"/>
              <a:gd name="T1" fmla="*/ 2147483647 h 106"/>
              <a:gd name="T2" fmla="*/ 2147483647 w 41"/>
              <a:gd name="T3" fmla="*/ 0 h 106"/>
              <a:gd name="T4" fmla="*/ 2147483647 w 41"/>
              <a:gd name="T5" fmla="*/ 2147483647 h 106"/>
              <a:gd name="T6" fmla="*/ 2147483647 w 41"/>
              <a:gd name="T7" fmla="*/ 2147483647 h 106"/>
              <a:gd name="T8" fmla="*/ 2147483647 w 41"/>
              <a:gd name="T9" fmla="*/ 2147483647 h 106"/>
              <a:gd name="T10" fmla="*/ 2147483647 w 41"/>
              <a:gd name="T11" fmla="*/ 2147483647 h 106"/>
              <a:gd name="T12" fmla="*/ 2147483647 w 41"/>
              <a:gd name="T13" fmla="*/ 2147483647 h 106"/>
              <a:gd name="T14" fmla="*/ 0 w 41"/>
              <a:gd name="T15" fmla="*/ 2147483647 h 106"/>
              <a:gd name="T16" fmla="*/ 0 w 41"/>
              <a:gd name="T17" fmla="*/ 2147483647 h 106"/>
              <a:gd name="T18" fmla="*/ 2147483647 w 41"/>
              <a:gd name="T19" fmla="*/ 2147483647 h 106"/>
              <a:gd name="T20" fmla="*/ 2147483647 w 41"/>
              <a:gd name="T21" fmla="*/ 2147483647 h 106"/>
              <a:gd name="T22" fmla="*/ 2147483647 w 41"/>
              <a:gd name="T23" fmla="*/ 2147483647 h 106"/>
              <a:gd name="T24" fmla="*/ 2147483647 w 41"/>
              <a:gd name="T25" fmla="*/ 2147483647 h 106"/>
              <a:gd name="T26" fmla="*/ 2147483647 w 41"/>
              <a:gd name="T27" fmla="*/ 2147483647 h 106"/>
              <a:gd name="T28" fmla="*/ 2147483647 w 41"/>
              <a:gd name="T29" fmla="*/ 2147483647 h 106"/>
              <a:gd name="T30" fmla="*/ 2147483647 w 41"/>
              <a:gd name="T31" fmla="*/ 2147483647 h 106"/>
              <a:gd name="T32" fmla="*/ 2147483647 w 41"/>
              <a:gd name="T33" fmla="*/ 2147483647 h 106"/>
              <a:gd name="T34" fmla="*/ 2147483647 w 41"/>
              <a:gd name="T35" fmla="*/ 2147483647 h 106"/>
              <a:gd name="T36" fmla="*/ 2147483647 w 41"/>
              <a:gd name="T37" fmla="*/ 2147483647 h 106"/>
              <a:gd name="T38" fmla="*/ 2147483647 w 41"/>
              <a:gd name="T39" fmla="*/ 2147483647 h 106"/>
              <a:gd name="T40" fmla="*/ 2147483647 w 41"/>
              <a:gd name="T41" fmla="*/ 2147483647 h 106"/>
              <a:gd name="T42" fmla="*/ 2147483647 w 41"/>
              <a:gd name="T43" fmla="*/ 2147483647 h 106"/>
              <a:gd name="T44" fmla="*/ 2147483647 w 41"/>
              <a:gd name="T45" fmla="*/ 2147483647 h 106"/>
              <a:gd name="T46" fmla="*/ 2147483647 w 41"/>
              <a:gd name="T47" fmla="*/ 2147483647 h 106"/>
              <a:gd name="T48" fmla="*/ 2147483647 w 41"/>
              <a:gd name="T49" fmla="*/ 2147483647 h 106"/>
              <a:gd name="T50" fmla="*/ 2147483647 w 41"/>
              <a:gd name="T51" fmla="*/ 2147483647 h 106"/>
              <a:gd name="T52" fmla="*/ 2147483647 w 41"/>
              <a:gd name="T53" fmla="*/ 2147483647 h 106"/>
              <a:gd name="T54" fmla="*/ 2147483647 w 41"/>
              <a:gd name="T55" fmla="*/ 2147483647 h 10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1" h="106">
                <a:moveTo>
                  <a:pt x="12" y="8"/>
                </a:moveTo>
                <a:cubicBezTo>
                  <a:pt x="12" y="3"/>
                  <a:pt x="16" y="0"/>
                  <a:pt x="21" y="0"/>
                </a:cubicBezTo>
                <a:cubicBezTo>
                  <a:pt x="26" y="0"/>
                  <a:pt x="29" y="3"/>
                  <a:pt x="29" y="8"/>
                </a:cubicBezTo>
                <a:cubicBezTo>
                  <a:pt x="29" y="13"/>
                  <a:pt x="26" y="17"/>
                  <a:pt x="21" y="17"/>
                </a:cubicBezTo>
                <a:cubicBezTo>
                  <a:pt x="16" y="17"/>
                  <a:pt x="12" y="13"/>
                  <a:pt x="12" y="8"/>
                </a:cubicBezTo>
                <a:close/>
                <a:moveTo>
                  <a:pt x="30" y="21"/>
                </a:moveTo>
                <a:cubicBezTo>
                  <a:pt x="27" y="21"/>
                  <a:pt x="14" y="21"/>
                  <a:pt x="11" y="21"/>
                </a:cubicBezTo>
                <a:cubicBezTo>
                  <a:pt x="5" y="21"/>
                  <a:pt x="0" y="26"/>
                  <a:pt x="0" y="32"/>
                </a:cubicBezTo>
                <a:cubicBezTo>
                  <a:pt x="0" y="35"/>
                  <a:pt x="0" y="56"/>
                  <a:pt x="0" y="58"/>
                </a:cubicBezTo>
                <a:cubicBezTo>
                  <a:pt x="0" y="60"/>
                  <a:pt x="1" y="62"/>
                  <a:pt x="4" y="62"/>
                </a:cubicBezTo>
                <a:cubicBezTo>
                  <a:pt x="6" y="62"/>
                  <a:pt x="7" y="60"/>
                  <a:pt x="7" y="58"/>
                </a:cubicBezTo>
                <a:cubicBezTo>
                  <a:pt x="7" y="56"/>
                  <a:pt x="7" y="34"/>
                  <a:pt x="7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1" y="97"/>
                  <a:pt x="11" y="102"/>
                </a:cubicBezTo>
                <a:cubicBezTo>
                  <a:pt x="11" y="104"/>
                  <a:pt x="12" y="106"/>
                  <a:pt x="15" y="106"/>
                </a:cubicBezTo>
                <a:cubicBezTo>
                  <a:pt x="18" y="106"/>
                  <a:pt x="19" y="104"/>
                  <a:pt x="19" y="102"/>
                </a:cubicBezTo>
                <a:cubicBezTo>
                  <a:pt x="19" y="97"/>
                  <a:pt x="19" y="62"/>
                  <a:pt x="19" y="62"/>
                </a:cubicBezTo>
                <a:cubicBezTo>
                  <a:pt x="23" y="62"/>
                  <a:pt x="23" y="62"/>
                  <a:pt x="23" y="62"/>
                </a:cubicBezTo>
                <a:cubicBezTo>
                  <a:pt x="23" y="62"/>
                  <a:pt x="23" y="97"/>
                  <a:pt x="23" y="102"/>
                </a:cubicBezTo>
                <a:cubicBezTo>
                  <a:pt x="23" y="104"/>
                  <a:pt x="24" y="106"/>
                  <a:pt x="27" y="106"/>
                </a:cubicBezTo>
                <a:cubicBezTo>
                  <a:pt x="30" y="106"/>
                  <a:pt x="31" y="104"/>
                  <a:pt x="31" y="102"/>
                </a:cubicBezTo>
                <a:cubicBezTo>
                  <a:pt x="31" y="97"/>
                  <a:pt x="31" y="34"/>
                  <a:pt x="31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4"/>
                  <a:pt x="35" y="56"/>
                  <a:pt x="35" y="58"/>
                </a:cubicBezTo>
                <a:cubicBezTo>
                  <a:pt x="35" y="60"/>
                  <a:pt x="36" y="62"/>
                  <a:pt x="38" y="62"/>
                </a:cubicBezTo>
                <a:cubicBezTo>
                  <a:pt x="40" y="62"/>
                  <a:pt x="41" y="60"/>
                  <a:pt x="41" y="58"/>
                </a:cubicBezTo>
                <a:cubicBezTo>
                  <a:pt x="41" y="56"/>
                  <a:pt x="41" y="35"/>
                  <a:pt x="41" y="32"/>
                </a:cubicBezTo>
                <a:cubicBezTo>
                  <a:pt x="41" y="26"/>
                  <a:pt x="36" y="21"/>
                  <a:pt x="30" y="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Freeform 10"/>
          <p:cNvSpPr>
            <a:spLocks noEditPoints="1"/>
          </p:cNvSpPr>
          <p:nvPr/>
        </p:nvSpPr>
        <p:spPr bwMode="auto">
          <a:xfrm>
            <a:off x="4423120" y="932596"/>
            <a:ext cx="326804" cy="754986"/>
          </a:xfrm>
          <a:custGeom>
            <a:avLst/>
            <a:gdLst>
              <a:gd name="T0" fmla="*/ 2147483647 w 41"/>
              <a:gd name="T1" fmla="*/ 2147483647 h 106"/>
              <a:gd name="T2" fmla="*/ 2147483647 w 41"/>
              <a:gd name="T3" fmla="*/ 0 h 106"/>
              <a:gd name="T4" fmla="*/ 2147483647 w 41"/>
              <a:gd name="T5" fmla="*/ 2147483647 h 106"/>
              <a:gd name="T6" fmla="*/ 2147483647 w 41"/>
              <a:gd name="T7" fmla="*/ 2147483647 h 106"/>
              <a:gd name="T8" fmla="*/ 2147483647 w 41"/>
              <a:gd name="T9" fmla="*/ 2147483647 h 106"/>
              <a:gd name="T10" fmla="*/ 2147483647 w 41"/>
              <a:gd name="T11" fmla="*/ 2147483647 h 106"/>
              <a:gd name="T12" fmla="*/ 2147483647 w 41"/>
              <a:gd name="T13" fmla="*/ 2147483647 h 106"/>
              <a:gd name="T14" fmla="*/ 0 w 41"/>
              <a:gd name="T15" fmla="*/ 2147483647 h 106"/>
              <a:gd name="T16" fmla="*/ 0 w 41"/>
              <a:gd name="T17" fmla="*/ 2147483647 h 106"/>
              <a:gd name="T18" fmla="*/ 2147483647 w 41"/>
              <a:gd name="T19" fmla="*/ 2147483647 h 106"/>
              <a:gd name="T20" fmla="*/ 2147483647 w 41"/>
              <a:gd name="T21" fmla="*/ 2147483647 h 106"/>
              <a:gd name="T22" fmla="*/ 2147483647 w 41"/>
              <a:gd name="T23" fmla="*/ 2147483647 h 106"/>
              <a:gd name="T24" fmla="*/ 2147483647 w 41"/>
              <a:gd name="T25" fmla="*/ 2147483647 h 106"/>
              <a:gd name="T26" fmla="*/ 2147483647 w 41"/>
              <a:gd name="T27" fmla="*/ 2147483647 h 106"/>
              <a:gd name="T28" fmla="*/ 2147483647 w 41"/>
              <a:gd name="T29" fmla="*/ 2147483647 h 106"/>
              <a:gd name="T30" fmla="*/ 2147483647 w 41"/>
              <a:gd name="T31" fmla="*/ 2147483647 h 106"/>
              <a:gd name="T32" fmla="*/ 2147483647 w 41"/>
              <a:gd name="T33" fmla="*/ 2147483647 h 106"/>
              <a:gd name="T34" fmla="*/ 2147483647 w 41"/>
              <a:gd name="T35" fmla="*/ 2147483647 h 106"/>
              <a:gd name="T36" fmla="*/ 2147483647 w 41"/>
              <a:gd name="T37" fmla="*/ 2147483647 h 106"/>
              <a:gd name="T38" fmla="*/ 2147483647 w 41"/>
              <a:gd name="T39" fmla="*/ 2147483647 h 106"/>
              <a:gd name="T40" fmla="*/ 2147483647 w 41"/>
              <a:gd name="T41" fmla="*/ 2147483647 h 106"/>
              <a:gd name="T42" fmla="*/ 2147483647 w 41"/>
              <a:gd name="T43" fmla="*/ 2147483647 h 106"/>
              <a:gd name="T44" fmla="*/ 2147483647 w 41"/>
              <a:gd name="T45" fmla="*/ 2147483647 h 106"/>
              <a:gd name="T46" fmla="*/ 2147483647 w 41"/>
              <a:gd name="T47" fmla="*/ 2147483647 h 106"/>
              <a:gd name="T48" fmla="*/ 2147483647 w 41"/>
              <a:gd name="T49" fmla="*/ 2147483647 h 106"/>
              <a:gd name="T50" fmla="*/ 2147483647 w 41"/>
              <a:gd name="T51" fmla="*/ 2147483647 h 106"/>
              <a:gd name="T52" fmla="*/ 2147483647 w 41"/>
              <a:gd name="T53" fmla="*/ 2147483647 h 106"/>
              <a:gd name="T54" fmla="*/ 2147483647 w 41"/>
              <a:gd name="T55" fmla="*/ 2147483647 h 10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1" h="106">
                <a:moveTo>
                  <a:pt x="12" y="8"/>
                </a:moveTo>
                <a:cubicBezTo>
                  <a:pt x="12" y="3"/>
                  <a:pt x="16" y="0"/>
                  <a:pt x="21" y="0"/>
                </a:cubicBezTo>
                <a:cubicBezTo>
                  <a:pt x="26" y="0"/>
                  <a:pt x="29" y="3"/>
                  <a:pt x="29" y="8"/>
                </a:cubicBezTo>
                <a:cubicBezTo>
                  <a:pt x="29" y="13"/>
                  <a:pt x="26" y="17"/>
                  <a:pt x="21" y="17"/>
                </a:cubicBezTo>
                <a:cubicBezTo>
                  <a:pt x="16" y="17"/>
                  <a:pt x="12" y="13"/>
                  <a:pt x="12" y="8"/>
                </a:cubicBezTo>
                <a:close/>
                <a:moveTo>
                  <a:pt x="30" y="21"/>
                </a:moveTo>
                <a:cubicBezTo>
                  <a:pt x="27" y="21"/>
                  <a:pt x="14" y="21"/>
                  <a:pt x="11" y="21"/>
                </a:cubicBezTo>
                <a:cubicBezTo>
                  <a:pt x="5" y="21"/>
                  <a:pt x="0" y="26"/>
                  <a:pt x="0" y="32"/>
                </a:cubicBezTo>
                <a:cubicBezTo>
                  <a:pt x="0" y="35"/>
                  <a:pt x="0" y="56"/>
                  <a:pt x="0" y="58"/>
                </a:cubicBezTo>
                <a:cubicBezTo>
                  <a:pt x="0" y="60"/>
                  <a:pt x="1" y="62"/>
                  <a:pt x="4" y="62"/>
                </a:cubicBezTo>
                <a:cubicBezTo>
                  <a:pt x="6" y="62"/>
                  <a:pt x="7" y="60"/>
                  <a:pt x="7" y="58"/>
                </a:cubicBezTo>
                <a:cubicBezTo>
                  <a:pt x="7" y="56"/>
                  <a:pt x="7" y="34"/>
                  <a:pt x="7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1" y="97"/>
                  <a:pt x="11" y="102"/>
                </a:cubicBezTo>
                <a:cubicBezTo>
                  <a:pt x="11" y="104"/>
                  <a:pt x="12" y="106"/>
                  <a:pt x="15" y="106"/>
                </a:cubicBezTo>
                <a:cubicBezTo>
                  <a:pt x="18" y="106"/>
                  <a:pt x="19" y="104"/>
                  <a:pt x="19" y="102"/>
                </a:cubicBezTo>
                <a:cubicBezTo>
                  <a:pt x="19" y="97"/>
                  <a:pt x="19" y="62"/>
                  <a:pt x="19" y="62"/>
                </a:cubicBezTo>
                <a:cubicBezTo>
                  <a:pt x="23" y="62"/>
                  <a:pt x="23" y="62"/>
                  <a:pt x="23" y="62"/>
                </a:cubicBezTo>
                <a:cubicBezTo>
                  <a:pt x="23" y="62"/>
                  <a:pt x="23" y="97"/>
                  <a:pt x="23" y="102"/>
                </a:cubicBezTo>
                <a:cubicBezTo>
                  <a:pt x="23" y="104"/>
                  <a:pt x="24" y="106"/>
                  <a:pt x="27" y="106"/>
                </a:cubicBezTo>
                <a:cubicBezTo>
                  <a:pt x="30" y="106"/>
                  <a:pt x="31" y="104"/>
                  <a:pt x="31" y="102"/>
                </a:cubicBezTo>
                <a:cubicBezTo>
                  <a:pt x="31" y="97"/>
                  <a:pt x="31" y="34"/>
                  <a:pt x="31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4"/>
                  <a:pt x="35" y="56"/>
                  <a:pt x="35" y="58"/>
                </a:cubicBezTo>
                <a:cubicBezTo>
                  <a:pt x="35" y="60"/>
                  <a:pt x="36" y="62"/>
                  <a:pt x="38" y="62"/>
                </a:cubicBezTo>
                <a:cubicBezTo>
                  <a:pt x="40" y="62"/>
                  <a:pt x="41" y="60"/>
                  <a:pt x="41" y="58"/>
                </a:cubicBezTo>
                <a:cubicBezTo>
                  <a:pt x="41" y="56"/>
                  <a:pt x="41" y="35"/>
                  <a:pt x="41" y="32"/>
                </a:cubicBezTo>
                <a:cubicBezTo>
                  <a:pt x="41" y="26"/>
                  <a:pt x="36" y="21"/>
                  <a:pt x="30" y="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Freeform 10"/>
          <p:cNvSpPr>
            <a:spLocks noEditPoints="1"/>
          </p:cNvSpPr>
          <p:nvPr/>
        </p:nvSpPr>
        <p:spPr bwMode="auto">
          <a:xfrm>
            <a:off x="5221476" y="929421"/>
            <a:ext cx="327995" cy="754986"/>
          </a:xfrm>
          <a:custGeom>
            <a:avLst/>
            <a:gdLst>
              <a:gd name="T0" fmla="*/ 2147483647 w 41"/>
              <a:gd name="T1" fmla="*/ 2147483647 h 106"/>
              <a:gd name="T2" fmla="*/ 2147483647 w 41"/>
              <a:gd name="T3" fmla="*/ 0 h 106"/>
              <a:gd name="T4" fmla="*/ 2147483647 w 41"/>
              <a:gd name="T5" fmla="*/ 2147483647 h 106"/>
              <a:gd name="T6" fmla="*/ 2147483647 w 41"/>
              <a:gd name="T7" fmla="*/ 2147483647 h 106"/>
              <a:gd name="T8" fmla="*/ 2147483647 w 41"/>
              <a:gd name="T9" fmla="*/ 2147483647 h 106"/>
              <a:gd name="T10" fmla="*/ 2147483647 w 41"/>
              <a:gd name="T11" fmla="*/ 2147483647 h 106"/>
              <a:gd name="T12" fmla="*/ 2147483647 w 41"/>
              <a:gd name="T13" fmla="*/ 2147483647 h 106"/>
              <a:gd name="T14" fmla="*/ 0 w 41"/>
              <a:gd name="T15" fmla="*/ 2147483647 h 106"/>
              <a:gd name="T16" fmla="*/ 0 w 41"/>
              <a:gd name="T17" fmla="*/ 2147483647 h 106"/>
              <a:gd name="T18" fmla="*/ 2147483647 w 41"/>
              <a:gd name="T19" fmla="*/ 2147483647 h 106"/>
              <a:gd name="T20" fmla="*/ 2147483647 w 41"/>
              <a:gd name="T21" fmla="*/ 2147483647 h 106"/>
              <a:gd name="T22" fmla="*/ 2147483647 w 41"/>
              <a:gd name="T23" fmla="*/ 2147483647 h 106"/>
              <a:gd name="T24" fmla="*/ 2147483647 w 41"/>
              <a:gd name="T25" fmla="*/ 2147483647 h 106"/>
              <a:gd name="T26" fmla="*/ 2147483647 w 41"/>
              <a:gd name="T27" fmla="*/ 2147483647 h 106"/>
              <a:gd name="T28" fmla="*/ 2147483647 w 41"/>
              <a:gd name="T29" fmla="*/ 2147483647 h 106"/>
              <a:gd name="T30" fmla="*/ 2147483647 w 41"/>
              <a:gd name="T31" fmla="*/ 2147483647 h 106"/>
              <a:gd name="T32" fmla="*/ 2147483647 w 41"/>
              <a:gd name="T33" fmla="*/ 2147483647 h 106"/>
              <a:gd name="T34" fmla="*/ 2147483647 w 41"/>
              <a:gd name="T35" fmla="*/ 2147483647 h 106"/>
              <a:gd name="T36" fmla="*/ 2147483647 w 41"/>
              <a:gd name="T37" fmla="*/ 2147483647 h 106"/>
              <a:gd name="T38" fmla="*/ 2147483647 w 41"/>
              <a:gd name="T39" fmla="*/ 2147483647 h 106"/>
              <a:gd name="T40" fmla="*/ 2147483647 w 41"/>
              <a:gd name="T41" fmla="*/ 2147483647 h 106"/>
              <a:gd name="T42" fmla="*/ 2147483647 w 41"/>
              <a:gd name="T43" fmla="*/ 2147483647 h 106"/>
              <a:gd name="T44" fmla="*/ 2147483647 w 41"/>
              <a:gd name="T45" fmla="*/ 2147483647 h 106"/>
              <a:gd name="T46" fmla="*/ 2147483647 w 41"/>
              <a:gd name="T47" fmla="*/ 2147483647 h 106"/>
              <a:gd name="T48" fmla="*/ 2147483647 w 41"/>
              <a:gd name="T49" fmla="*/ 2147483647 h 106"/>
              <a:gd name="T50" fmla="*/ 2147483647 w 41"/>
              <a:gd name="T51" fmla="*/ 2147483647 h 106"/>
              <a:gd name="T52" fmla="*/ 2147483647 w 41"/>
              <a:gd name="T53" fmla="*/ 2147483647 h 106"/>
              <a:gd name="T54" fmla="*/ 2147483647 w 41"/>
              <a:gd name="T55" fmla="*/ 2147483647 h 10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1" h="106">
                <a:moveTo>
                  <a:pt x="12" y="8"/>
                </a:moveTo>
                <a:cubicBezTo>
                  <a:pt x="12" y="3"/>
                  <a:pt x="16" y="0"/>
                  <a:pt x="21" y="0"/>
                </a:cubicBezTo>
                <a:cubicBezTo>
                  <a:pt x="26" y="0"/>
                  <a:pt x="29" y="3"/>
                  <a:pt x="29" y="8"/>
                </a:cubicBezTo>
                <a:cubicBezTo>
                  <a:pt x="29" y="13"/>
                  <a:pt x="26" y="17"/>
                  <a:pt x="21" y="17"/>
                </a:cubicBezTo>
                <a:cubicBezTo>
                  <a:pt x="16" y="17"/>
                  <a:pt x="12" y="13"/>
                  <a:pt x="12" y="8"/>
                </a:cubicBezTo>
                <a:close/>
                <a:moveTo>
                  <a:pt x="30" y="21"/>
                </a:moveTo>
                <a:cubicBezTo>
                  <a:pt x="27" y="21"/>
                  <a:pt x="14" y="21"/>
                  <a:pt x="11" y="21"/>
                </a:cubicBezTo>
                <a:cubicBezTo>
                  <a:pt x="5" y="21"/>
                  <a:pt x="0" y="26"/>
                  <a:pt x="0" y="32"/>
                </a:cubicBezTo>
                <a:cubicBezTo>
                  <a:pt x="0" y="35"/>
                  <a:pt x="0" y="56"/>
                  <a:pt x="0" y="58"/>
                </a:cubicBezTo>
                <a:cubicBezTo>
                  <a:pt x="0" y="60"/>
                  <a:pt x="1" y="62"/>
                  <a:pt x="4" y="62"/>
                </a:cubicBezTo>
                <a:cubicBezTo>
                  <a:pt x="6" y="62"/>
                  <a:pt x="7" y="60"/>
                  <a:pt x="7" y="58"/>
                </a:cubicBezTo>
                <a:cubicBezTo>
                  <a:pt x="7" y="56"/>
                  <a:pt x="7" y="34"/>
                  <a:pt x="7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1" y="97"/>
                  <a:pt x="11" y="102"/>
                </a:cubicBezTo>
                <a:cubicBezTo>
                  <a:pt x="11" y="104"/>
                  <a:pt x="12" y="106"/>
                  <a:pt x="15" y="106"/>
                </a:cubicBezTo>
                <a:cubicBezTo>
                  <a:pt x="18" y="106"/>
                  <a:pt x="19" y="104"/>
                  <a:pt x="19" y="102"/>
                </a:cubicBezTo>
                <a:cubicBezTo>
                  <a:pt x="19" y="97"/>
                  <a:pt x="19" y="62"/>
                  <a:pt x="19" y="62"/>
                </a:cubicBezTo>
                <a:cubicBezTo>
                  <a:pt x="23" y="62"/>
                  <a:pt x="23" y="62"/>
                  <a:pt x="23" y="62"/>
                </a:cubicBezTo>
                <a:cubicBezTo>
                  <a:pt x="23" y="62"/>
                  <a:pt x="23" y="97"/>
                  <a:pt x="23" y="102"/>
                </a:cubicBezTo>
                <a:cubicBezTo>
                  <a:pt x="23" y="104"/>
                  <a:pt x="24" y="106"/>
                  <a:pt x="27" y="106"/>
                </a:cubicBezTo>
                <a:cubicBezTo>
                  <a:pt x="30" y="106"/>
                  <a:pt x="31" y="104"/>
                  <a:pt x="31" y="102"/>
                </a:cubicBezTo>
                <a:cubicBezTo>
                  <a:pt x="31" y="97"/>
                  <a:pt x="31" y="34"/>
                  <a:pt x="31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4"/>
                  <a:pt x="35" y="56"/>
                  <a:pt x="35" y="58"/>
                </a:cubicBezTo>
                <a:cubicBezTo>
                  <a:pt x="35" y="60"/>
                  <a:pt x="36" y="62"/>
                  <a:pt x="38" y="62"/>
                </a:cubicBezTo>
                <a:cubicBezTo>
                  <a:pt x="40" y="62"/>
                  <a:pt x="41" y="60"/>
                  <a:pt x="41" y="58"/>
                </a:cubicBezTo>
                <a:cubicBezTo>
                  <a:pt x="41" y="56"/>
                  <a:pt x="41" y="35"/>
                  <a:pt x="41" y="32"/>
                </a:cubicBezTo>
                <a:cubicBezTo>
                  <a:pt x="41" y="26"/>
                  <a:pt x="36" y="21"/>
                  <a:pt x="30" y="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Freeform 10"/>
          <p:cNvSpPr>
            <a:spLocks noEditPoints="1"/>
          </p:cNvSpPr>
          <p:nvPr/>
        </p:nvSpPr>
        <p:spPr bwMode="auto">
          <a:xfrm>
            <a:off x="7125983" y="865287"/>
            <a:ext cx="379283" cy="799117"/>
          </a:xfrm>
          <a:custGeom>
            <a:avLst/>
            <a:gdLst>
              <a:gd name="T0" fmla="*/ 2147483647 w 41"/>
              <a:gd name="T1" fmla="*/ 2147483647 h 106"/>
              <a:gd name="T2" fmla="*/ 2147483647 w 41"/>
              <a:gd name="T3" fmla="*/ 0 h 106"/>
              <a:gd name="T4" fmla="*/ 2147483647 w 41"/>
              <a:gd name="T5" fmla="*/ 2147483647 h 106"/>
              <a:gd name="T6" fmla="*/ 2147483647 w 41"/>
              <a:gd name="T7" fmla="*/ 2147483647 h 106"/>
              <a:gd name="T8" fmla="*/ 2147483647 w 41"/>
              <a:gd name="T9" fmla="*/ 2147483647 h 106"/>
              <a:gd name="T10" fmla="*/ 2147483647 w 41"/>
              <a:gd name="T11" fmla="*/ 2147483647 h 106"/>
              <a:gd name="T12" fmla="*/ 2147483647 w 41"/>
              <a:gd name="T13" fmla="*/ 2147483647 h 106"/>
              <a:gd name="T14" fmla="*/ 0 w 41"/>
              <a:gd name="T15" fmla="*/ 2147483647 h 106"/>
              <a:gd name="T16" fmla="*/ 0 w 41"/>
              <a:gd name="T17" fmla="*/ 2147483647 h 106"/>
              <a:gd name="T18" fmla="*/ 2147483647 w 41"/>
              <a:gd name="T19" fmla="*/ 2147483647 h 106"/>
              <a:gd name="T20" fmla="*/ 2147483647 w 41"/>
              <a:gd name="T21" fmla="*/ 2147483647 h 106"/>
              <a:gd name="T22" fmla="*/ 2147483647 w 41"/>
              <a:gd name="T23" fmla="*/ 2147483647 h 106"/>
              <a:gd name="T24" fmla="*/ 2147483647 w 41"/>
              <a:gd name="T25" fmla="*/ 2147483647 h 106"/>
              <a:gd name="T26" fmla="*/ 2147483647 w 41"/>
              <a:gd name="T27" fmla="*/ 2147483647 h 106"/>
              <a:gd name="T28" fmla="*/ 2147483647 w 41"/>
              <a:gd name="T29" fmla="*/ 2147483647 h 106"/>
              <a:gd name="T30" fmla="*/ 2147483647 w 41"/>
              <a:gd name="T31" fmla="*/ 2147483647 h 106"/>
              <a:gd name="T32" fmla="*/ 2147483647 w 41"/>
              <a:gd name="T33" fmla="*/ 2147483647 h 106"/>
              <a:gd name="T34" fmla="*/ 2147483647 w 41"/>
              <a:gd name="T35" fmla="*/ 2147483647 h 106"/>
              <a:gd name="T36" fmla="*/ 2147483647 w 41"/>
              <a:gd name="T37" fmla="*/ 2147483647 h 106"/>
              <a:gd name="T38" fmla="*/ 2147483647 w 41"/>
              <a:gd name="T39" fmla="*/ 2147483647 h 106"/>
              <a:gd name="T40" fmla="*/ 2147483647 w 41"/>
              <a:gd name="T41" fmla="*/ 2147483647 h 106"/>
              <a:gd name="T42" fmla="*/ 2147483647 w 41"/>
              <a:gd name="T43" fmla="*/ 2147483647 h 106"/>
              <a:gd name="T44" fmla="*/ 2147483647 w 41"/>
              <a:gd name="T45" fmla="*/ 2147483647 h 106"/>
              <a:gd name="T46" fmla="*/ 2147483647 w 41"/>
              <a:gd name="T47" fmla="*/ 2147483647 h 106"/>
              <a:gd name="T48" fmla="*/ 2147483647 w 41"/>
              <a:gd name="T49" fmla="*/ 2147483647 h 106"/>
              <a:gd name="T50" fmla="*/ 2147483647 w 41"/>
              <a:gd name="T51" fmla="*/ 2147483647 h 106"/>
              <a:gd name="T52" fmla="*/ 2147483647 w 41"/>
              <a:gd name="T53" fmla="*/ 2147483647 h 106"/>
              <a:gd name="T54" fmla="*/ 2147483647 w 41"/>
              <a:gd name="T55" fmla="*/ 2147483647 h 10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1" h="106">
                <a:moveTo>
                  <a:pt x="12" y="8"/>
                </a:moveTo>
                <a:cubicBezTo>
                  <a:pt x="12" y="3"/>
                  <a:pt x="16" y="0"/>
                  <a:pt x="21" y="0"/>
                </a:cubicBezTo>
                <a:cubicBezTo>
                  <a:pt x="26" y="0"/>
                  <a:pt x="29" y="3"/>
                  <a:pt x="29" y="8"/>
                </a:cubicBezTo>
                <a:cubicBezTo>
                  <a:pt x="29" y="13"/>
                  <a:pt x="26" y="17"/>
                  <a:pt x="21" y="17"/>
                </a:cubicBezTo>
                <a:cubicBezTo>
                  <a:pt x="16" y="17"/>
                  <a:pt x="12" y="13"/>
                  <a:pt x="12" y="8"/>
                </a:cubicBezTo>
                <a:close/>
                <a:moveTo>
                  <a:pt x="30" y="21"/>
                </a:moveTo>
                <a:cubicBezTo>
                  <a:pt x="27" y="21"/>
                  <a:pt x="14" y="21"/>
                  <a:pt x="11" y="21"/>
                </a:cubicBezTo>
                <a:cubicBezTo>
                  <a:pt x="5" y="21"/>
                  <a:pt x="0" y="26"/>
                  <a:pt x="0" y="32"/>
                </a:cubicBezTo>
                <a:cubicBezTo>
                  <a:pt x="0" y="35"/>
                  <a:pt x="0" y="56"/>
                  <a:pt x="0" y="58"/>
                </a:cubicBezTo>
                <a:cubicBezTo>
                  <a:pt x="0" y="60"/>
                  <a:pt x="1" y="62"/>
                  <a:pt x="4" y="62"/>
                </a:cubicBezTo>
                <a:cubicBezTo>
                  <a:pt x="6" y="62"/>
                  <a:pt x="7" y="60"/>
                  <a:pt x="7" y="58"/>
                </a:cubicBezTo>
                <a:cubicBezTo>
                  <a:pt x="7" y="56"/>
                  <a:pt x="7" y="34"/>
                  <a:pt x="7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1" y="97"/>
                  <a:pt x="11" y="102"/>
                </a:cubicBezTo>
                <a:cubicBezTo>
                  <a:pt x="11" y="104"/>
                  <a:pt x="12" y="106"/>
                  <a:pt x="15" y="106"/>
                </a:cubicBezTo>
                <a:cubicBezTo>
                  <a:pt x="18" y="106"/>
                  <a:pt x="19" y="104"/>
                  <a:pt x="19" y="102"/>
                </a:cubicBezTo>
                <a:cubicBezTo>
                  <a:pt x="19" y="97"/>
                  <a:pt x="19" y="62"/>
                  <a:pt x="19" y="62"/>
                </a:cubicBezTo>
                <a:cubicBezTo>
                  <a:pt x="23" y="62"/>
                  <a:pt x="23" y="62"/>
                  <a:pt x="23" y="62"/>
                </a:cubicBezTo>
                <a:cubicBezTo>
                  <a:pt x="23" y="62"/>
                  <a:pt x="23" y="97"/>
                  <a:pt x="23" y="102"/>
                </a:cubicBezTo>
                <a:cubicBezTo>
                  <a:pt x="23" y="104"/>
                  <a:pt x="24" y="106"/>
                  <a:pt x="27" y="106"/>
                </a:cubicBezTo>
                <a:cubicBezTo>
                  <a:pt x="30" y="106"/>
                  <a:pt x="31" y="104"/>
                  <a:pt x="31" y="102"/>
                </a:cubicBezTo>
                <a:cubicBezTo>
                  <a:pt x="31" y="97"/>
                  <a:pt x="31" y="34"/>
                  <a:pt x="31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4"/>
                  <a:pt x="35" y="56"/>
                  <a:pt x="35" y="58"/>
                </a:cubicBezTo>
                <a:cubicBezTo>
                  <a:pt x="35" y="60"/>
                  <a:pt x="36" y="62"/>
                  <a:pt x="38" y="62"/>
                </a:cubicBezTo>
                <a:cubicBezTo>
                  <a:pt x="40" y="62"/>
                  <a:pt x="41" y="60"/>
                  <a:pt x="41" y="58"/>
                </a:cubicBezTo>
                <a:cubicBezTo>
                  <a:pt x="41" y="56"/>
                  <a:pt x="41" y="35"/>
                  <a:pt x="41" y="32"/>
                </a:cubicBezTo>
                <a:cubicBezTo>
                  <a:pt x="41" y="26"/>
                  <a:pt x="36" y="21"/>
                  <a:pt x="30" y="2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9" name="Group 40"/>
          <p:cNvGrpSpPr>
            <a:grpSpLocks/>
          </p:cNvGrpSpPr>
          <p:nvPr/>
        </p:nvGrpSpPr>
        <p:grpSpPr bwMode="auto">
          <a:xfrm>
            <a:off x="4386668" y="1710871"/>
            <a:ext cx="352425" cy="339725"/>
            <a:chOff x="5752703" y="2061413"/>
            <a:chExt cx="352395" cy="339988"/>
          </a:xfrm>
        </p:grpSpPr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5752703" y="2061413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pic>
          <p:nvPicPr>
            <p:cNvPr id="21" name="Picture 47" descr="14.em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8836" y="2096826"/>
              <a:ext cx="251609" cy="22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Group 51"/>
          <p:cNvGrpSpPr>
            <a:grpSpLocks/>
          </p:cNvGrpSpPr>
          <p:nvPr/>
        </p:nvGrpSpPr>
        <p:grpSpPr bwMode="auto">
          <a:xfrm>
            <a:off x="7145238" y="1709283"/>
            <a:ext cx="352425" cy="339725"/>
            <a:chOff x="5752703" y="2061413"/>
            <a:chExt cx="352395" cy="339988"/>
          </a:xfrm>
        </p:grpSpPr>
        <p:sp>
          <p:nvSpPr>
            <p:cNvPr id="23" name="Oval 18"/>
            <p:cNvSpPr>
              <a:spLocks noChangeArrowheads="1"/>
            </p:cNvSpPr>
            <p:nvPr/>
          </p:nvSpPr>
          <p:spPr bwMode="auto">
            <a:xfrm>
              <a:off x="5752703" y="2061413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pic>
          <p:nvPicPr>
            <p:cNvPr id="24" name="Picture 53" descr="14.em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8836" y="2096826"/>
              <a:ext cx="251609" cy="22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" name="Group 57"/>
          <p:cNvGrpSpPr>
            <a:grpSpLocks/>
          </p:cNvGrpSpPr>
          <p:nvPr/>
        </p:nvGrpSpPr>
        <p:grpSpPr bwMode="auto">
          <a:xfrm>
            <a:off x="5218162" y="1709283"/>
            <a:ext cx="352425" cy="339725"/>
            <a:chOff x="4291177" y="3361690"/>
            <a:chExt cx="352395" cy="339988"/>
          </a:xfrm>
        </p:grpSpPr>
        <p:sp>
          <p:nvSpPr>
            <p:cNvPr id="26" name="Oval 18"/>
            <p:cNvSpPr>
              <a:spLocks noChangeArrowheads="1"/>
            </p:cNvSpPr>
            <p:nvPr/>
          </p:nvSpPr>
          <p:spPr bwMode="auto">
            <a:xfrm>
              <a:off x="4291177" y="3361690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grpSp>
          <p:nvGrpSpPr>
            <p:cNvPr id="27" name="Group 13"/>
            <p:cNvGrpSpPr>
              <a:grpSpLocks noChangeAspect="1"/>
            </p:cNvGrpSpPr>
            <p:nvPr/>
          </p:nvGrpSpPr>
          <p:grpSpPr bwMode="auto">
            <a:xfrm>
              <a:off x="4381376" y="3386710"/>
              <a:ext cx="222250" cy="265112"/>
              <a:chOff x="3782" y="2847"/>
              <a:chExt cx="140" cy="167"/>
            </a:xfrm>
          </p:grpSpPr>
          <p:sp>
            <p:nvSpPr>
              <p:cNvPr id="28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3782" y="2883"/>
                <a:ext cx="13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" name="Freeform 14"/>
              <p:cNvSpPr>
                <a:spLocks/>
              </p:cNvSpPr>
              <p:nvPr/>
            </p:nvSpPr>
            <p:spPr bwMode="auto">
              <a:xfrm>
                <a:off x="3782" y="2847"/>
                <a:ext cx="140" cy="167"/>
              </a:xfrm>
              <a:custGeom>
                <a:avLst/>
                <a:gdLst>
                  <a:gd name="T0" fmla="*/ 68880 w 75"/>
                  <a:gd name="T1" fmla="*/ 32618 h 89"/>
                  <a:gd name="T2" fmla="*/ 7663 w 75"/>
                  <a:gd name="T3" fmla="*/ 27681 h 89"/>
                  <a:gd name="T4" fmla="*/ 0 w 75"/>
                  <a:gd name="T5" fmla="*/ 30283 h 89"/>
                  <a:gd name="T6" fmla="*/ 14304 w 75"/>
                  <a:gd name="T7" fmla="*/ 90188 h 89"/>
                  <a:gd name="T8" fmla="*/ 23143 w 75"/>
                  <a:gd name="T9" fmla="*/ 90188 h 89"/>
                  <a:gd name="T10" fmla="*/ 15482 w 75"/>
                  <a:gd name="T11" fmla="*/ 61205 h 89"/>
                  <a:gd name="T12" fmla="*/ 71071 w 75"/>
                  <a:gd name="T13" fmla="*/ 34558 h 89"/>
                  <a:gd name="T14" fmla="*/ 68880 w 75"/>
                  <a:gd name="T15" fmla="*/ 32618 h 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5" h="89">
                    <a:moveTo>
                      <a:pt x="72" y="32"/>
                    </a:moveTo>
                    <a:cubicBezTo>
                      <a:pt x="25" y="51"/>
                      <a:pt x="44" y="0"/>
                      <a:pt x="8" y="27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5" y="89"/>
                      <a:pt x="15" y="89"/>
                      <a:pt x="15" y="89"/>
                    </a:cubicBezTo>
                    <a:cubicBezTo>
                      <a:pt x="24" y="89"/>
                      <a:pt x="24" y="89"/>
                      <a:pt x="24" y="89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49" y="33"/>
                      <a:pt x="36" y="89"/>
                      <a:pt x="74" y="34"/>
                    </a:cubicBezTo>
                    <a:cubicBezTo>
                      <a:pt x="75" y="32"/>
                      <a:pt x="73" y="31"/>
                      <a:pt x="72" y="32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" name="Group 62"/>
          <p:cNvGrpSpPr>
            <a:grpSpLocks/>
          </p:cNvGrpSpPr>
          <p:nvPr/>
        </p:nvGrpSpPr>
        <p:grpSpPr bwMode="auto">
          <a:xfrm>
            <a:off x="8242498" y="1709283"/>
            <a:ext cx="352425" cy="339725"/>
            <a:chOff x="4291177" y="3361690"/>
            <a:chExt cx="352395" cy="339988"/>
          </a:xfrm>
        </p:grpSpPr>
        <p:sp>
          <p:nvSpPr>
            <p:cNvPr id="31" name="Oval 18"/>
            <p:cNvSpPr>
              <a:spLocks noChangeArrowheads="1"/>
            </p:cNvSpPr>
            <p:nvPr/>
          </p:nvSpPr>
          <p:spPr bwMode="auto">
            <a:xfrm>
              <a:off x="4291177" y="3361690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grpSp>
          <p:nvGrpSpPr>
            <p:cNvPr id="32" name="Group 13"/>
            <p:cNvGrpSpPr>
              <a:grpSpLocks noChangeAspect="1"/>
            </p:cNvGrpSpPr>
            <p:nvPr/>
          </p:nvGrpSpPr>
          <p:grpSpPr bwMode="auto">
            <a:xfrm>
              <a:off x="4381376" y="3386710"/>
              <a:ext cx="222250" cy="265112"/>
              <a:chOff x="3782" y="2847"/>
              <a:chExt cx="140" cy="167"/>
            </a:xfrm>
          </p:grpSpPr>
          <p:sp>
            <p:nvSpPr>
              <p:cNvPr id="33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3782" y="2883"/>
                <a:ext cx="13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auto">
              <a:xfrm>
                <a:off x="3782" y="2847"/>
                <a:ext cx="140" cy="167"/>
              </a:xfrm>
              <a:custGeom>
                <a:avLst/>
                <a:gdLst>
                  <a:gd name="T0" fmla="*/ 68880 w 75"/>
                  <a:gd name="T1" fmla="*/ 32618 h 89"/>
                  <a:gd name="T2" fmla="*/ 7663 w 75"/>
                  <a:gd name="T3" fmla="*/ 27681 h 89"/>
                  <a:gd name="T4" fmla="*/ 0 w 75"/>
                  <a:gd name="T5" fmla="*/ 30283 h 89"/>
                  <a:gd name="T6" fmla="*/ 14304 w 75"/>
                  <a:gd name="T7" fmla="*/ 90188 h 89"/>
                  <a:gd name="T8" fmla="*/ 23143 w 75"/>
                  <a:gd name="T9" fmla="*/ 90188 h 89"/>
                  <a:gd name="T10" fmla="*/ 15482 w 75"/>
                  <a:gd name="T11" fmla="*/ 61205 h 89"/>
                  <a:gd name="T12" fmla="*/ 71071 w 75"/>
                  <a:gd name="T13" fmla="*/ 34558 h 89"/>
                  <a:gd name="T14" fmla="*/ 68880 w 75"/>
                  <a:gd name="T15" fmla="*/ 32618 h 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5" h="89">
                    <a:moveTo>
                      <a:pt x="72" y="32"/>
                    </a:moveTo>
                    <a:cubicBezTo>
                      <a:pt x="25" y="51"/>
                      <a:pt x="44" y="0"/>
                      <a:pt x="8" y="27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5" y="89"/>
                      <a:pt x="15" y="89"/>
                      <a:pt x="15" y="89"/>
                    </a:cubicBezTo>
                    <a:cubicBezTo>
                      <a:pt x="24" y="89"/>
                      <a:pt x="24" y="89"/>
                      <a:pt x="24" y="89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49" y="33"/>
                      <a:pt x="36" y="89"/>
                      <a:pt x="74" y="34"/>
                    </a:cubicBezTo>
                    <a:cubicBezTo>
                      <a:pt x="75" y="32"/>
                      <a:pt x="73" y="31"/>
                      <a:pt x="72" y="32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8" name="Oval 18"/>
          <p:cNvSpPr>
            <a:spLocks noChangeArrowheads="1"/>
          </p:cNvSpPr>
          <p:nvPr/>
        </p:nvSpPr>
        <p:spPr bwMode="auto">
          <a:xfrm>
            <a:off x="3158564" y="1782308"/>
            <a:ext cx="165100" cy="157163"/>
          </a:xfrm>
          <a:prstGeom prst="ellipse">
            <a:avLst/>
          </a:prstGeom>
          <a:solidFill>
            <a:srgbClr val="FFFFFF"/>
          </a:solidFill>
          <a:ln w="12700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anchor="ctr"/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defRPr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46" name="Freeform 10"/>
          <p:cNvSpPr>
            <a:spLocks noEditPoints="1"/>
          </p:cNvSpPr>
          <p:nvPr/>
        </p:nvSpPr>
        <p:spPr bwMode="auto">
          <a:xfrm>
            <a:off x="2022368" y="1373646"/>
            <a:ext cx="152667" cy="388824"/>
          </a:xfrm>
          <a:custGeom>
            <a:avLst/>
            <a:gdLst>
              <a:gd name="T0" fmla="*/ 2147483647 w 41"/>
              <a:gd name="T1" fmla="*/ 2147483647 h 106"/>
              <a:gd name="T2" fmla="*/ 2147483647 w 41"/>
              <a:gd name="T3" fmla="*/ 0 h 106"/>
              <a:gd name="T4" fmla="*/ 2147483647 w 41"/>
              <a:gd name="T5" fmla="*/ 2147483647 h 106"/>
              <a:gd name="T6" fmla="*/ 2147483647 w 41"/>
              <a:gd name="T7" fmla="*/ 2147483647 h 106"/>
              <a:gd name="T8" fmla="*/ 2147483647 w 41"/>
              <a:gd name="T9" fmla="*/ 2147483647 h 106"/>
              <a:gd name="T10" fmla="*/ 2147483647 w 41"/>
              <a:gd name="T11" fmla="*/ 2147483647 h 106"/>
              <a:gd name="T12" fmla="*/ 2147483647 w 41"/>
              <a:gd name="T13" fmla="*/ 2147483647 h 106"/>
              <a:gd name="T14" fmla="*/ 0 w 41"/>
              <a:gd name="T15" fmla="*/ 2147483647 h 106"/>
              <a:gd name="T16" fmla="*/ 0 w 41"/>
              <a:gd name="T17" fmla="*/ 2147483647 h 106"/>
              <a:gd name="T18" fmla="*/ 2147483647 w 41"/>
              <a:gd name="T19" fmla="*/ 2147483647 h 106"/>
              <a:gd name="T20" fmla="*/ 2147483647 w 41"/>
              <a:gd name="T21" fmla="*/ 2147483647 h 106"/>
              <a:gd name="T22" fmla="*/ 2147483647 w 41"/>
              <a:gd name="T23" fmla="*/ 2147483647 h 106"/>
              <a:gd name="T24" fmla="*/ 2147483647 w 41"/>
              <a:gd name="T25" fmla="*/ 2147483647 h 106"/>
              <a:gd name="T26" fmla="*/ 2147483647 w 41"/>
              <a:gd name="T27" fmla="*/ 2147483647 h 106"/>
              <a:gd name="T28" fmla="*/ 2147483647 w 41"/>
              <a:gd name="T29" fmla="*/ 2147483647 h 106"/>
              <a:gd name="T30" fmla="*/ 2147483647 w 41"/>
              <a:gd name="T31" fmla="*/ 2147483647 h 106"/>
              <a:gd name="T32" fmla="*/ 2147483647 w 41"/>
              <a:gd name="T33" fmla="*/ 2147483647 h 106"/>
              <a:gd name="T34" fmla="*/ 2147483647 w 41"/>
              <a:gd name="T35" fmla="*/ 2147483647 h 106"/>
              <a:gd name="T36" fmla="*/ 2147483647 w 41"/>
              <a:gd name="T37" fmla="*/ 2147483647 h 106"/>
              <a:gd name="T38" fmla="*/ 2147483647 w 41"/>
              <a:gd name="T39" fmla="*/ 2147483647 h 106"/>
              <a:gd name="T40" fmla="*/ 2147483647 w 41"/>
              <a:gd name="T41" fmla="*/ 2147483647 h 106"/>
              <a:gd name="T42" fmla="*/ 2147483647 w 41"/>
              <a:gd name="T43" fmla="*/ 2147483647 h 106"/>
              <a:gd name="T44" fmla="*/ 2147483647 w 41"/>
              <a:gd name="T45" fmla="*/ 2147483647 h 106"/>
              <a:gd name="T46" fmla="*/ 2147483647 w 41"/>
              <a:gd name="T47" fmla="*/ 2147483647 h 106"/>
              <a:gd name="T48" fmla="*/ 2147483647 w 41"/>
              <a:gd name="T49" fmla="*/ 2147483647 h 106"/>
              <a:gd name="T50" fmla="*/ 2147483647 w 41"/>
              <a:gd name="T51" fmla="*/ 2147483647 h 106"/>
              <a:gd name="T52" fmla="*/ 2147483647 w 41"/>
              <a:gd name="T53" fmla="*/ 2147483647 h 106"/>
              <a:gd name="T54" fmla="*/ 2147483647 w 41"/>
              <a:gd name="T55" fmla="*/ 2147483647 h 10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1" h="106">
                <a:moveTo>
                  <a:pt x="12" y="8"/>
                </a:moveTo>
                <a:cubicBezTo>
                  <a:pt x="12" y="3"/>
                  <a:pt x="16" y="0"/>
                  <a:pt x="21" y="0"/>
                </a:cubicBezTo>
                <a:cubicBezTo>
                  <a:pt x="26" y="0"/>
                  <a:pt x="29" y="3"/>
                  <a:pt x="29" y="8"/>
                </a:cubicBezTo>
                <a:cubicBezTo>
                  <a:pt x="29" y="13"/>
                  <a:pt x="26" y="17"/>
                  <a:pt x="21" y="17"/>
                </a:cubicBezTo>
                <a:cubicBezTo>
                  <a:pt x="16" y="17"/>
                  <a:pt x="12" y="13"/>
                  <a:pt x="12" y="8"/>
                </a:cubicBezTo>
                <a:close/>
                <a:moveTo>
                  <a:pt x="30" y="21"/>
                </a:moveTo>
                <a:cubicBezTo>
                  <a:pt x="27" y="21"/>
                  <a:pt x="14" y="21"/>
                  <a:pt x="11" y="21"/>
                </a:cubicBezTo>
                <a:cubicBezTo>
                  <a:pt x="5" y="21"/>
                  <a:pt x="0" y="26"/>
                  <a:pt x="0" y="32"/>
                </a:cubicBezTo>
                <a:cubicBezTo>
                  <a:pt x="0" y="35"/>
                  <a:pt x="0" y="56"/>
                  <a:pt x="0" y="58"/>
                </a:cubicBezTo>
                <a:cubicBezTo>
                  <a:pt x="0" y="60"/>
                  <a:pt x="1" y="62"/>
                  <a:pt x="4" y="62"/>
                </a:cubicBezTo>
                <a:cubicBezTo>
                  <a:pt x="6" y="62"/>
                  <a:pt x="7" y="60"/>
                  <a:pt x="7" y="58"/>
                </a:cubicBezTo>
                <a:cubicBezTo>
                  <a:pt x="7" y="56"/>
                  <a:pt x="7" y="34"/>
                  <a:pt x="7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1" y="97"/>
                  <a:pt x="11" y="102"/>
                </a:cubicBezTo>
                <a:cubicBezTo>
                  <a:pt x="11" y="104"/>
                  <a:pt x="12" y="106"/>
                  <a:pt x="15" y="106"/>
                </a:cubicBezTo>
                <a:cubicBezTo>
                  <a:pt x="18" y="106"/>
                  <a:pt x="19" y="104"/>
                  <a:pt x="19" y="102"/>
                </a:cubicBezTo>
                <a:cubicBezTo>
                  <a:pt x="19" y="97"/>
                  <a:pt x="19" y="62"/>
                  <a:pt x="19" y="62"/>
                </a:cubicBezTo>
                <a:cubicBezTo>
                  <a:pt x="23" y="62"/>
                  <a:pt x="23" y="62"/>
                  <a:pt x="23" y="62"/>
                </a:cubicBezTo>
                <a:cubicBezTo>
                  <a:pt x="23" y="62"/>
                  <a:pt x="23" y="97"/>
                  <a:pt x="23" y="102"/>
                </a:cubicBezTo>
                <a:cubicBezTo>
                  <a:pt x="23" y="104"/>
                  <a:pt x="24" y="106"/>
                  <a:pt x="27" y="106"/>
                </a:cubicBezTo>
                <a:cubicBezTo>
                  <a:pt x="30" y="106"/>
                  <a:pt x="31" y="104"/>
                  <a:pt x="31" y="102"/>
                </a:cubicBezTo>
                <a:cubicBezTo>
                  <a:pt x="31" y="97"/>
                  <a:pt x="31" y="34"/>
                  <a:pt x="31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4"/>
                  <a:pt x="35" y="56"/>
                  <a:pt x="35" y="58"/>
                </a:cubicBezTo>
                <a:cubicBezTo>
                  <a:pt x="35" y="60"/>
                  <a:pt x="36" y="62"/>
                  <a:pt x="38" y="62"/>
                </a:cubicBezTo>
                <a:cubicBezTo>
                  <a:pt x="40" y="62"/>
                  <a:pt x="41" y="60"/>
                  <a:pt x="41" y="58"/>
                </a:cubicBezTo>
                <a:cubicBezTo>
                  <a:pt x="41" y="56"/>
                  <a:pt x="41" y="35"/>
                  <a:pt x="41" y="32"/>
                </a:cubicBezTo>
                <a:cubicBezTo>
                  <a:pt x="41" y="26"/>
                  <a:pt x="36" y="21"/>
                  <a:pt x="30" y="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358776" y="116632"/>
            <a:ext cx="8424000" cy="950914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SPOR user roles vs</a:t>
            </a:r>
            <a:r>
              <a:rPr lang="en-GB" smtClean="0">
                <a:solidFill>
                  <a:schemeClr val="bg1"/>
                </a:solidFill>
              </a:rPr>
              <a:t>. functionality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648079"/>
              </p:ext>
            </p:extLst>
          </p:nvPr>
        </p:nvGraphicFramePr>
        <p:xfrm>
          <a:off x="179512" y="2060848"/>
          <a:ext cx="8784977" cy="43992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12168"/>
                <a:gridCol w="792088"/>
                <a:gridCol w="1656184"/>
                <a:gridCol w="864096"/>
                <a:gridCol w="792088"/>
                <a:gridCol w="1008112"/>
                <a:gridCol w="1080120"/>
                <a:gridCol w="1080121"/>
              </a:tblGrid>
              <a:tr h="370840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Guest user</a:t>
                      </a:r>
                      <a:endParaRPr lang="en-GB" sz="1100" dirty="0"/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smtClean="0"/>
                        <a:t>Unaffiliated </a:t>
                      </a:r>
                    </a:p>
                    <a:p>
                      <a:r>
                        <a:rPr lang="en-GB" sz="1100" smtClean="0"/>
                        <a:t>user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smtClean="0"/>
                        <a:t>Industry user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smtClean="0"/>
                        <a:t>NCA </a:t>
                      </a:r>
                    </a:p>
                    <a:p>
                      <a:r>
                        <a:rPr lang="en-GB" sz="1100" smtClean="0"/>
                        <a:t>user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smtClean="0"/>
                        <a:t>NCA Translator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Industry Super user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smtClean="0"/>
                        <a:t>NCA </a:t>
                      </a:r>
                    </a:p>
                    <a:p>
                      <a:r>
                        <a:rPr lang="en-GB" sz="1100" smtClean="0"/>
                        <a:t>Super</a:t>
                      </a:r>
                      <a:r>
                        <a:rPr lang="en-GB" sz="1100" baseline="0" smtClean="0"/>
                        <a:t> </a:t>
                      </a:r>
                      <a:r>
                        <a:rPr lang="en-GB" sz="1100" smtClean="0"/>
                        <a:t>user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Login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Not required</a:t>
                      </a:r>
                      <a:endParaRPr lang="en-GB" sz="1100" dirty="0"/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smtClean="0"/>
                        <a:t>Login </a:t>
                      </a:r>
                    </a:p>
                    <a:p>
                      <a:pPr algn="ctr"/>
                      <a:r>
                        <a:rPr lang="en-GB" sz="1100" smtClean="0"/>
                        <a:t>required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Login required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Login required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Login required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Login required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Login required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baseline="0" smtClean="0">
                          <a:solidFill>
                            <a:schemeClr val="tx1"/>
                          </a:solidFill>
                        </a:rPr>
                        <a:t>View Public </a:t>
                      </a: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</a:t>
                      </a:r>
                      <a:endParaRPr lang="en-GB" sz="1100" dirty="0"/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Yes</a:t>
                      </a:r>
                    </a:p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Yes</a:t>
                      </a:r>
                    </a:p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72753" rtl="0" eaLnBrk="1" latinLnBrk="0" hangingPunct="1"/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 Restricted data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72753" rtl="0" eaLnBrk="1" latinLnBrk="0" hangingPunct="1"/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Search data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 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 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</a:rPr>
                        <a:t>Download data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</a:t>
                      </a:r>
                      <a:endParaRPr lang="en-GB" sz="1100" dirty="0"/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Submit</a:t>
                      </a: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</a:rPr>
                        <a:t> Change Request</a:t>
                      </a:r>
                    </a:p>
                    <a:p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</a:rPr>
                        <a:t>(CRs)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No</a:t>
                      </a:r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Can</a:t>
                      </a:r>
                      <a:r>
                        <a:rPr lang="en-GB" sz="1100" baseline="0" dirty="0" smtClean="0"/>
                        <a:t> submit CRs in OMS for a new org. (1 pending request at a time)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</a:rPr>
                        <a:t>Translations</a:t>
                      </a:r>
                      <a:endParaRPr lang="en-GB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  <a:p>
                      <a:pPr marL="0" algn="ctr" defTabSz="1072753" rtl="0" eaLnBrk="1" latinLnBrk="0" hangingPunct="1"/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2753" rtl="0" eaLnBrk="1" latinLnBrk="0" hangingPunct="1"/>
                      <a:r>
                        <a:rPr lang="en-GB" sz="11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Permission to</a:t>
                      </a:r>
                    </a:p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authorise</a:t>
                      </a: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</a:rPr>
                        <a:t> users</a:t>
                      </a:r>
                      <a:endParaRPr lang="en-GB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</a:t>
                      </a:r>
                      <a:endParaRPr lang="en-GB" sz="1100" dirty="0"/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Can</a:t>
                      </a:r>
                      <a:r>
                        <a:rPr lang="en-GB" sz="1100" baseline="0" dirty="0" smtClean="0"/>
                        <a:t> authorise Industry users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Can</a:t>
                      </a:r>
                      <a:r>
                        <a:rPr lang="en-GB" sz="1100" baseline="0" dirty="0" smtClean="0"/>
                        <a:t> authorise NCA users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3" name="Freeform 10"/>
          <p:cNvSpPr>
            <a:spLocks noEditPoints="1"/>
          </p:cNvSpPr>
          <p:nvPr/>
        </p:nvSpPr>
        <p:spPr bwMode="auto">
          <a:xfrm>
            <a:off x="8207244" y="865287"/>
            <a:ext cx="379283" cy="799117"/>
          </a:xfrm>
          <a:custGeom>
            <a:avLst/>
            <a:gdLst>
              <a:gd name="T0" fmla="*/ 2147483647 w 41"/>
              <a:gd name="T1" fmla="*/ 2147483647 h 106"/>
              <a:gd name="T2" fmla="*/ 2147483647 w 41"/>
              <a:gd name="T3" fmla="*/ 0 h 106"/>
              <a:gd name="T4" fmla="*/ 2147483647 w 41"/>
              <a:gd name="T5" fmla="*/ 2147483647 h 106"/>
              <a:gd name="T6" fmla="*/ 2147483647 w 41"/>
              <a:gd name="T7" fmla="*/ 2147483647 h 106"/>
              <a:gd name="T8" fmla="*/ 2147483647 w 41"/>
              <a:gd name="T9" fmla="*/ 2147483647 h 106"/>
              <a:gd name="T10" fmla="*/ 2147483647 w 41"/>
              <a:gd name="T11" fmla="*/ 2147483647 h 106"/>
              <a:gd name="T12" fmla="*/ 2147483647 w 41"/>
              <a:gd name="T13" fmla="*/ 2147483647 h 106"/>
              <a:gd name="T14" fmla="*/ 0 w 41"/>
              <a:gd name="T15" fmla="*/ 2147483647 h 106"/>
              <a:gd name="T16" fmla="*/ 0 w 41"/>
              <a:gd name="T17" fmla="*/ 2147483647 h 106"/>
              <a:gd name="T18" fmla="*/ 2147483647 w 41"/>
              <a:gd name="T19" fmla="*/ 2147483647 h 106"/>
              <a:gd name="T20" fmla="*/ 2147483647 w 41"/>
              <a:gd name="T21" fmla="*/ 2147483647 h 106"/>
              <a:gd name="T22" fmla="*/ 2147483647 w 41"/>
              <a:gd name="T23" fmla="*/ 2147483647 h 106"/>
              <a:gd name="T24" fmla="*/ 2147483647 w 41"/>
              <a:gd name="T25" fmla="*/ 2147483647 h 106"/>
              <a:gd name="T26" fmla="*/ 2147483647 w 41"/>
              <a:gd name="T27" fmla="*/ 2147483647 h 106"/>
              <a:gd name="T28" fmla="*/ 2147483647 w 41"/>
              <a:gd name="T29" fmla="*/ 2147483647 h 106"/>
              <a:gd name="T30" fmla="*/ 2147483647 w 41"/>
              <a:gd name="T31" fmla="*/ 2147483647 h 106"/>
              <a:gd name="T32" fmla="*/ 2147483647 w 41"/>
              <a:gd name="T33" fmla="*/ 2147483647 h 106"/>
              <a:gd name="T34" fmla="*/ 2147483647 w 41"/>
              <a:gd name="T35" fmla="*/ 2147483647 h 106"/>
              <a:gd name="T36" fmla="*/ 2147483647 w 41"/>
              <a:gd name="T37" fmla="*/ 2147483647 h 106"/>
              <a:gd name="T38" fmla="*/ 2147483647 w 41"/>
              <a:gd name="T39" fmla="*/ 2147483647 h 106"/>
              <a:gd name="T40" fmla="*/ 2147483647 w 41"/>
              <a:gd name="T41" fmla="*/ 2147483647 h 106"/>
              <a:gd name="T42" fmla="*/ 2147483647 w 41"/>
              <a:gd name="T43" fmla="*/ 2147483647 h 106"/>
              <a:gd name="T44" fmla="*/ 2147483647 w 41"/>
              <a:gd name="T45" fmla="*/ 2147483647 h 106"/>
              <a:gd name="T46" fmla="*/ 2147483647 w 41"/>
              <a:gd name="T47" fmla="*/ 2147483647 h 106"/>
              <a:gd name="T48" fmla="*/ 2147483647 w 41"/>
              <a:gd name="T49" fmla="*/ 2147483647 h 106"/>
              <a:gd name="T50" fmla="*/ 2147483647 w 41"/>
              <a:gd name="T51" fmla="*/ 2147483647 h 106"/>
              <a:gd name="T52" fmla="*/ 2147483647 w 41"/>
              <a:gd name="T53" fmla="*/ 2147483647 h 106"/>
              <a:gd name="T54" fmla="*/ 2147483647 w 41"/>
              <a:gd name="T55" fmla="*/ 2147483647 h 10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1" h="106">
                <a:moveTo>
                  <a:pt x="12" y="8"/>
                </a:moveTo>
                <a:cubicBezTo>
                  <a:pt x="12" y="3"/>
                  <a:pt x="16" y="0"/>
                  <a:pt x="21" y="0"/>
                </a:cubicBezTo>
                <a:cubicBezTo>
                  <a:pt x="26" y="0"/>
                  <a:pt x="29" y="3"/>
                  <a:pt x="29" y="8"/>
                </a:cubicBezTo>
                <a:cubicBezTo>
                  <a:pt x="29" y="13"/>
                  <a:pt x="26" y="17"/>
                  <a:pt x="21" y="17"/>
                </a:cubicBezTo>
                <a:cubicBezTo>
                  <a:pt x="16" y="17"/>
                  <a:pt x="12" y="13"/>
                  <a:pt x="12" y="8"/>
                </a:cubicBezTo>
                <a:close/>
                <a:moveTo>
                  <a:pt x="30" y="21"/>
                </a:moveTo>
                <a:cubicBezTo>
                  <a:pt x="27" y="21"/>
                  <a:pt x="14" y="21"/>
                  <a:pt x="11" y="21"/>
                </a:cubicBezTo>
                <a:cubicBezTo>
                  <a:pt x="5" y="21"/>
                  <a:pt x="0" y="26"/>
                  <a:pt x="0" y="32"/>
                </a:cubicBezTo>
                <a:cubicBezTo>
                  <a:pt x="0" y="35"/>
                  <a:pt x="0" y="56"/>
                  <a:pt x="0" y="58"/>
                </a:cubicBezTo>
                <a:cubicBezTo>
                  <a:pt x="0" y="60"/>
                  <a:pt x="1" y="62"/>
                  <a:pt x="4" y="62"/>
                </a:cubicBezTo>
                <a:cubicBezTo>
                  <a:pt x="6" y="62"/>
                  <a:pt x="7" y="60"/>
                  <a:pt x="7" y="58"/>
                </a:cubicBezTo>
                <a:cubicBezTo>
                  <a:pt x="7" y="56"/>
                  <a:pt x="7" y="34"/>
                  <a:pt x="7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1" y="97"/>
                  <a:pt x="11" y="102"/>
                </a:cubicBezTo>
                <a:cubicBezTo>
                  <a:pt x="11" y="104"/>
                  <a:pt x="12" y="106"/>
                  <a:pt x="15" y="106"/>
                </a:cubicBezTo>
                <a:cubicBezTo>
                  <a:pt x="18" y="106"/>
                  <a:pt x="19" y="104"/>
                  <a:pt x="19" y="102"/>
                </a:cubicBezTo>
                <a:cubicBezTo>
                  <a:pt x="19" y="97"/>
                  <a:pt x="19" y="62"/>
                  <a:pt x="19" y="62"/>
                </a:cubicBezTo>
                <a:cubicBezTo>
                  <a:pt x="23" y="62"/>
                  <a:pt x="23" y="62"/>
                  <a:pt x="23" y="62"/>
                </a:cubicBezTo>
                <a:cubicBezTo>
                  <a:pt x="23" y="62"/>
                  <a:pt x="23" y="97"/>
                  <a:pt x="23" y="102"/>
                </a:cubicBezTo>
                <a:cubicBezTo>
                  <a:pt x="23" y="104"/>
                  <a:pt x="24" y="106"/>
                  <a:pt x="27" y="106"/>
                </a:cubicBezTo>
                <a:cubicBezTo>
                  <a:pt x="30" y="106"/>
                  <a:pt x="31" y="104"/>
                  <a:pt x="31" y="102"/>
                </a:cubicBezTo>
                <a:cubicBezTo>
                  <a:pt x="31" y="97"/>
                  <a:pt x="31" y="34"/>
                  <a:pt x="31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4"/>
                  <a:pt x="35" y="56"/>
                  <a:pt x="35" y="58"/>
                </a:cubicBezTo>
                <a:cubicBezTo>
                  <a:pt x="35" y="60"/>
                  <a:pt x="36" y="62"/>
                  <a:pt x="38" y="62"/>
                </a:cubicBezTo>
                <a:cubicBezTo>
                  <a:pt x="40" y="62"/>
                  <a:pt x="41" y="60"/>
                  <a:pt x="41" y="58"/>
                </a:cubicBezTo>
                <a:cubicBezTo>
                  <a:pt x="41" y="56"/>
                  <a:pt x="41" y="35"/>
                  <a:pt x="41" y="32"/>
                </a:cubicBezTo>
                <a:cubicBezTo>
                  <a:pt x="41" y="26"/>
                  <a:pt x="36" y="21"/>
                  <a:pt x="30" y="2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Freeform 10"/>
          <p:cNvSpPr>
            <a:spLocks noEditPoints="1"/>
          </p:cNvSpPr>
          <p:nvPr/>
        </p:nvSpPr>
        <p:spPr bwMode="auto">
          <a:xfrm>
            <a:off x="6134852" y="917815"/>
            <a:ext cx="327995" cy="754986"/>
          </a:xfrm>
          <a:custGeom>
            <a:avLst/>
            <a:gdLst>
              <a:gd name="T0" fmla="*/ 2147483647 w 41"/>
              <a:gd name="T1" fmla="*/ 2147483647 h 106"/>
              <a:gd name="T2" fmla="*/ 2147483647 w 41"/>
              <a:gd name="T3" fmla="*/ 0 h 106"/>
              <a:gd name="T4" fmla="*/ 2147483647 w 41"/>
              <a:gd name="T5" fmla="*/ 2147483647 h 106"/>
              <a:gd name="T6" fmla="*/ 2147483647 w 41"/>
              <a:gd name="T7" fmla="*/ 2147483647 h 106"/>
              <a:gd name="T8" fmla="*/ 2147483647 w 41"/>
              <a:gd name="T9" fmla="*/ 2147483647 h 106"/>
              <a:gd name="T10" fmla="*/ 2147483647 w 41"/>
              <a:gd name="T11" fmla="*/ 2147483647 h 106"/>
              <a:gd name="T12" fmla="*/ 2147483647 w 41"/>
              <a:gd name="T13" fmla="*/ 2147483647 h 106"/>
              <a:gd name="T14" fmla="*/ 0 w 41"/>
              <a:gd name="T15" fmla="*/ 2147483647 h 106"/>
              <a:gd name="T16" fmla="*/ 0 w 41"/>
              <a:gd name="T17" fmla="*/ 2147483647 h 106"/>
              <a:gd name="T18" fmla="*/ 2147483647 w 41"/>
              <a:gd name="T19" fmla="*/ 2147483647 h 106"/>
              <a:gd name="T20" fmla="*/ 2147483647 w 41"/>
              <a:gd name="T21" fmla="*/ 2147483647 h 106"/>
              <a:gd name="T22" fmla="*/ 2147483647 w 41"/>
              <a:gd name="T23" fmla="*/ 2147483647 h 106"/>
              <a:gd name="T24" fmla="*/ 2147483647 w 41"/>
              <a:gd name="T25" fmla="*/ 2147483647 h 106"/>
              <a:gd name="T26" fmla="*/ 2147483647 w 41"/>
              <a:gd name="T27" fmla="*/ 2147483647 h 106"/>
              <a:gd name="T28" fmla="*/ 2147483647 w 41"/>
              <a:gd name="T29" fmla="*/ 2147483647 h 106"/>
              <a:gd name="T30" fmla="*/ 2147483647 w 41"/>
              <a:gd name="T31" fmla="*/ 2147483647 h 106"/>
              <a:gd name="T32" fmla="*/ 2147483647 w 41"/>
              <a:gd name="T33" fmla="*/ 2147483647 h 106"/>
              <a:gd name="T34" fmla="*/ 2147483647 w 41"/>
              <a:gd name="T35" fmla="*/ 2147483647 h 106"/>
              <a:gd name="T36" fmla="*/ 2147483647 w 41"/>
              <a:gd name="T37" fmla="*/ 2147483647 h 106"/>
              <a:gd name="T38" fmla="*/ 2147483647 w 41"/>
              <a:gd name="T39" fmla="*/ 2147483647 h 106"/>
              <a:gd name="T40" fmla="*/ 2147483647 w 41"/>
              <a:gd name="T41" fmla="*/ 2147483647 h 106"/>
              <a:gd name="T42" fmla="*/ 2147483647 w 41"/>
              <a:gd name="T43" fmla="*/ 2147483647 h 106"/>
              <a:gd name="T44" fmla="*/ 2147483647 w 41"/>
              <a:gd name="T45" fmla="*/ 2147483647 h 106"/>
              <a:gd name="T46" fmla="*/ 2147483647 w 41"/>
              <a:gd name="T47" fmla="*/ 2147483647 h 106"/>
              <a:gd name="T48" fmla="*/ 2147483647 w 41"/>
              <a:gd name="T49" fmla="*/ 2147483647 h 106"/>
              <a:gd name="T50" fmla="*/ 2147483647 w 41"/>
              <a:gd name="T51" fmla="*/ 2147483647 h 106"/>
              <a:gd name="T52" fmla="*/ 2147483647 w 41"/>
              <a:gd name="T53" fmla="*/ 2147483647 h 106"/>
              <a:gd name="T54" fmla="*/ 2147483647 w 41"/>
              <a:gd name="T55" fmla="*/ 2147483647 h 10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1" h="106">
                <a:moveTo>
                  <a:pt x="12" y="8"/>
                </a:moveTo>
                <a:cubicBezTo>
                  <a:pt x="12" y="3"/>
                  <a:pt x="16" y="0"/>
                  <a:pt x="21" y="0"/>
                </a:cubicBezTo>
                <a:cubicBezTo>
                  <a:pt x="26" y="0"/>
                  <a:pt x="29" y="3"/>
                  <a:pt x="29" y="8"/>
                </a:cubicBezTo>
                <a:cubicBezTo>
                  <a:pt x="29" y="13"/>
                  <a:pt x="26" y="17"/>
                  <a:pt x="21" y="17"/>
                </a:cubicBezTo>
                <a:cubicBezTo>
                  <a:pt x="16" y="17"/>
                  <a:pt x="12" y="13"/>
                  <a:pt x="12" y="8"/>
                </a:cubicBezTo>
                <a:close/>
                <a:moveTo>
                  <a:pt x="30" y="21"/>
                </a:moveTo>
                <a:cubicBezTo>
                  <a:pt x="27" y="21"/>
                  <a:pt x="14" y="21"/>
                  <a:pt x="11" y="21"/>
                </a:cubicBezTo>
                <a:cubicBezTo>
                  <a:pt x="5" y="21"/>
                  <a:pt x="0" y="26"/>
                  <a:pt x="0" y="32"/>
                </a:cubicBezTo>
                <a:cubicBezTo>
                  <a:pt x="0" y="35"/>
                  <a:pt x="0" y="56"/>
                  <a:pt x="0" y="58"/>
                </a:cubicBezTo>
                <a:cubicBezTo>
                  <a:pt x="0" y="60"/>
                  <a:pt x="1" y="62"/>
                  <a:pt x="4" y="62"/>
                </a:cubicBezTo>
                <a:cubicBezTo>
                  <a:pt x="6" y="62"/>
                  <a:pt x="7" y="60"/>
                  <a:pt x="7" y="58"/>
                </a:cubicBezTo>
                <a:cubicBezTo>
                  <a:pt x="7" y="56"/>
                  <a:pt x="7" y="34"/>
                  <a:pt x="7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1" y="97"/>
                  <a:pt x="11" y="102"/>
                </a:cubicBezTo>
                <a:cubicBezTo>
                  <a:pt x="11" y="104"/>
                  <a:pt x="12" y="106"/>
                  <a:pt x="15" y="106"/>
                </a:cubicBezTo>
                <a:cubicBezTo>
                  <a:pt x="18" y="106"/>
                  <a:pt x="19" y="104"/>
                  <a:pt x="19" y="102"/>
                </a:cubicBezTo>
                <a:cubicBezTo>
                  <a:pt x="19" y="97"/>
                  <a:pt x="19" y="62"/>
                  <a:pt x="19" y="62"/>
                </a:cubicBezTo>
                <a:cubicBezTo>
                  <a:pt x="23" y="62"/>
                  <a:pt x="23" y="62"/>
                  <a:pt x="23" y="62"/>
                </a:cubicBezTo>
                <a:cubicBezTo>
                  <a:pt x="23" y="62"/>
                  <a:pt x="23" y="97"/>
                  <a:pt x="23" y="102"/>
                </a:cubicBezTo>
                <a:cubicBezTo>
                  <a:pt x="23" y="104"/>
                  <a:pt x="24" y="106"/>
                  <a:pt x="27" y="106"/>
                </a:cubicBezTo>
                <a:cubicBezTo>
                  <a:pt x="30" y="106"/>
                  <a:pt x="31" y="104"/>
                  <a:pt x="31" y="102"/>
                </a:cubicBezTo>
                <a:cubicBezTo>
                  <a:pt x="31" y="97"/>
                  <a:pt x="31" y="34"/>
                  <a:pt x="31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4"/>
                  <a:pt x="35" y="56"/>
                  <a:pt x="35" y="58"/>
                </a:cubicBezTo>
                <a:cubicBezTo>
                  <a:pt x="35" y="60"/>
                  <a:pt x="36" y="62"/>
                  <a:pt x="38" y="62"/>
                </a:cubicBezTo>
                <a:cubicBezTo>
                  <a:pt x="40" y="62"/>
                  <a:pt x="41" y="60"/>
                  <a:pt x="41" y="58"/>
                </a:cubicBezTo>
                <a:cubicBezTo>
                  <a:pt x="41" y="56"/>
                  <a:pt x="41" y="35"/>
                  <a:pt x="41" y="32"/>
                </a:cubicBezTo>
                <a:cubicBezTo>
                  <a:pt x="41" y="26"/>
                  <a:pt x="36" y="21"/>
                  <a:pt x="30" y="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6" name="Group 57"/>
          <p:cNvGrpSpPr>
            <a:grpSpLocks/>
          </p:cNvGrpSpPr>
          <p:nvPr/>
        </p:nvGrpSpPr>
        <p:grpSpPr bwMode="auto">
          <a:xfrm>
            <a:off x="6131538" y="1697677"/>
            <a:ext cx="352425" cy="339725"/>
            <a:chOff x="4291177" y="3361690"/>
            <a:chExt cx="352395" cy="339988"/>
          </a:xfrm>
        </p:grpSpPr>
        <p:sp>
          <p:nvSpPr>
            <p:cNvPr id="37" name="Oval 18"/>
            <p:cNvSpPr>
              <a:spLocks noChangeArrowheads="1"/>
            </p:cNvSpPr>
            <p:nvPr/>
          </p:nvSpPr>
          <p:spPr bwMode="auto">
            <a:xfrm>
              <a:off x="4291177" y="3361690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grpSp>
          <p:nvGrpSpPr>
            <p:cNvPr id="39" name="Group 13"/>
            <p:cNvGrpSpPr>
              <a:grpSpLocks noChangeAspect="1"/>
            </p:cNvGrpSpPr>
            <p:nvPr/>
          </p:nvGrpSpPr>
          <p:grpSpPr bwMode="auto">
            <a:xfrm>
              <a:off x="4381376" y="3386710"/>
              <a:ext cx="222250" cy="265112"/>
              <a:chOff x="3782" y="2847"/>
              <a:chExt cx="140" cy="167"/>
            </a:xfrm>
          </p:grpSpPr>
          <p:sp>
            <p:nvSpPr>
              <p:cNvPr id="40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3782" y="2883"/>
                <a:ext cx="13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82" y="2847"/>
                <a:ext cx="140" cy="167"/>
              </a:xfrm>
              <a:custGeom>
                <a:avLst/>
                <a:gdLst>
                  <a:gd name="T0" fmla="*/ 68880 w 75"/>
                  <a:gd name="T1" fmla="*/ 32618 h 89"/>
                  <a:gd name="T2" fmla="*/ 7663 w 75"/>
                  <a:gd name="T3" fmla="*/ 27681 h 89"/>
                  <a:gd name="T4" fmla="*/ 0 w 75"/>
                  <a:gd name="T5" fmla="*/ 30283 h 89"/>
                  <a:gd name="T6" fmla="*/ 14304 w 75"/>
                  <a:gd name="T7" fmla="*/ 90188 h 89"/>
                  <a:gd name="T8" fmla="*/ 23143 w 75"/>
                  <a:gd name="T9" fmla="*/ 90188 h 89"/>
                  <a:gd name="T10" fmla="*/ 15482 w 75"/>
                  <a:gd name="T11" fmla="*/ 61205 h 89"/>
                  <a:gd name="T12" fmla="*/ 71071 w 75"/>
                  <a:gd name="T13" fmla="*/ 34558 h 89"/>
                  <a:gd name="T14" fmla="*/ 68880 w 75"/>
                  <a:gd name="T15" fmla="*/ 32618 h 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5" h="89">
                    <a:moveTo>
                      <a:pt x="72" y="32"/>
                    </a:moveTo>
                    <a:cubicBezTo>
                      <a:pt x="25" y="51"/>
                      <a:pt x="44" y="0"/>
                      <a:pt x="8" y="27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5" y="89"/>
                      <a:pt x="15" y="89"/>
                      <a:pt x="15" y="89"/>
                    </a:cubicBezTo>
                    <a:cubicBezTo>
                      <a:pt x="24" y="89"/>
                      <a:pt x="24" y="89"/>
                      <a:pt x="24" y="89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49" y="33"/>
                      <a:pt x="36" y="89"/>
                      <a:pt x="74" y="34"/>
                    </a:cubicBezTo>
                    <a:cubicBezTo>
                      <a:pt x="75" y="32"/>
                      <a:pt x="73" y="31"/>
                      <a:pt x="72" y="32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18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57F717-FD23-493C-BA54-F5AB575BDEC9}" type="slidenum">
              <a:rPr lang="en-GB" altLang="en-US" smtClean="0">
                <a:solidFill>
                  <a:srgbClr val="000000"/>
                </a:solidFill>
              </a:rPr>
              <a:pPr/>
              <a:t>6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757720"/>
              </p:ext>
            </p:extLst>
          </p:nvPr>
        </p:nvGraphicFramePr>
        <p:xfrm>
          <a:off x="251520" y="764704"/>
          <a:ext cx="8640962" cy="5688632"/>
        </p:xfrm>
        <a:graphic>
          <a:graphicData uri="http://schemas.openxmlformats.org/drawingml/2006/table">
            <a:tbl>
              <a:tblPr firstRow="1" bandRow="1"/>
              <a:tblGrid>
                <a:gridCol w="278366"/>
                <a:gridCol w="1075556"/>
                <a:gridCol w="676962"/>
                <a:gridCol w="676962"/>
                <a:gridCol w="676962"/>
                <a:gridCol w="676962"/>
                <a:gridCol w="676962"/>
                <a:gridCol w="676962"/>
                <a:gridCol w="676962"/>
                <a:gridCol w="2548306"/>
              </a:tblGrid>
              <a:tr h="388005">
                <a:tc gridSpan="9">
                  <a:txBody>
                    <a:bodyPr/>
                    <a:lstStyle/>
                    <a:p>
                      <a:pPr algn="l"/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                                                                                2017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2018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94443">
                <a:tc>
                  <a:txBody>
                    <a:bodyPr/>
                    <a:lstStyle/>
                    <a:p>
                      <a:pPr algn="ctr"/>
                      <a:endParaRPr lang="en-GB" sz="1050" b="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User Roles</a:t>
                      </a:r>
                      <a:endParaRPr lang="en-GB" sz="105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bg1"/>
                          </a:solidFill>
                        </a:rPr>
                        <a:t>Jun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bg1"/>
                          </a:solidFill>
                        </a:rPr>
                        <a:t>Jul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bg1"/>
                          </a:solidFill>
                        </a:rPr>
                        <a:t>Aug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bg1"/>
                          </a:solidFill>
                        </a:rPr>
                        <a:t>Sep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bg1"/>
                          </a:solidFill>
                        </a:rPr>
                        <a:t>Oct            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bg1"/>
                          </a:solidFill>
                        </a:rPr>
                        <a:t>Nov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smtClean="0">
                          <a:solidFill>
                            <a:schemeClr val="bg1"/>
                          </a:solidFill>
                        </a:rPr>
                        <a:t>Dec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1290294">
                <a:tc>
                  <a:txBody>
                    <a:bodyPr/>
                    <a:lstStyle/>
                    <a:p>
                      <a:pPr algn="ctr"/>
                      <a:endParaRPr lang="en-GB" sz="1250" dirty="0">
                        <a:latin typeface="+mn-lt"/>
                      </a:endParaRPr>
                    </a:p>
                  </a:txBody>
                  <a:tcPr vert="vert27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Guest User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Unaffiliated User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</a:tr>
              <a:tr h="1863154"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 smtClean="0">
                          <a:latin typeface="+mn-lt"/>
                        </a:rPr>
                        <a:t>NCAs</a:t>
                      </a:r>
                      <a:r>
                        <a:rPr lang="en-GB" sz="1250" dirty="0" smtClean="0">
                          <a:latin typeface="+mn-lt"/>
                        </a:rPr>
                        <a:t> </a:t>
                      </a:r>
                      <a:endParaRPr lang="en-GB" sz="1250" dirty="0">
                        <a:latin typeface="+mn-lt"/>
                      </a:endParaRPr>
                    </a:p>
                  </a:txBody>
                  <a:tcPr vert="vert27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NCA Super User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NCA User &amp;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NCA Translator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</a:tr>
              <a:tr h="18527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50" b="1" dirty="0" smtClean="0">
                          <a:latin typeface="+mn-lt"/>
                        </a:rPr>
                        <a:t>Industry</a:t>
                      </a:r>
                      <a:endParaRPr lang="en-GB" sz="1250" b="1" dirty="0">
                        <a:latin typeface="+mn-lt"/>
                      </a:endParaRPr>
                    </a:p>
                  </a:txBody>
                  <a:tcPr vert="vert27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Industry Super User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Industry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Users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5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8F3"/>
                    </a:solidFill>
                  </a:tcPr>
                </a:tc>
              </a:tr>
            </a:tbl>
          </a:graphicData>
        </a:graphic>
      </p:graphicFrame>
      <p:sp>
        <p:nvSpPr>
          <p:cNvPr id="7" name="Pentagon 6"/>
          <p:cNvSpPr>
            <a:spLocks noChangeArrowheads="1"/>
          </p:cNvSpPr>
          <p:nvPr/>
        </p:nvSpPr>
        <p:spPr bwMode="auto">
          <a:xfrm>
            <a:off x="2070100" y="2852167"/>
            <a:ext cx="2205038" cy="660400"/>
          </a:xfrm>
          <a:prstGeom prst="homePlate">
            <a:avLst>
              <a:gd name="adj" fmla="val 49960"/>
            </a:avLst>
          </a:prstGeom>
          <a:solidFill>
            <a:srgbClr val="83D0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lg" len="med"/>
              </a14:hiddenLine>
            </a:ext>
          </a:extLst>
        </p:spPr>
        <p:txBody>
          <a:bodyPr lIns="72000" tIns="72000" rIns="72000" bIns="72000" anchor="ctr"/>
          <a:lstStyle>
            <a:lvl1pPr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100" b="1" dirty="0">
                <a:solidFill>
                  <a:srgbClr val="000000"/>
                </a:solidFill>
              </a:rPr>
              <a:t>NCA Super User </a:t>
            </a:r>
            <a:r>
              <a:rPr lang="en-GB" altLang="en-US" sz="1100" dirty="0">
                <a:solidFill>
                  <a:srgbClr val="000000"/>
                </a:solidFill>
              </a:rPr>
              <a:t>registration and authorisation</a:t>
            </a:r>
          </a:p>
        </p:txBody>
      </p:sp>
      <p:sp>
        <p:nvSpPr>
          <p:cNvPr id="8" name="Pentagon 7"/>
          <p:cNvSpPr>
            <a:spLocks noChangeArrowheads="1"/>
          </p:cNvSpPr>
          <p:nvPr/>
        </p:nvSpPr>
        <p:spPr bwMode="auto">
          <a:xfrm>
            <a:off x="2073275" y="3572892"/>
            <a:ext cx="2206625" cy="771525"/>
          </a:xfrm>
          <a:prstGeom prst="homePlate">
            <a:avLst>
              <a:gd name="adj" fmla="val 49946"/>
            </a:avLst>
          </a:prstGeom>
          <a:solidFill>
            <a:srgbClr val="83D0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lg" len="med"/>
              </a14:hiddenLine>
            </a:ext>
          </a:extLst>
        </p:spPr>
        <p:txBody>
          <a:bodyPr lIns="72000" tIns="72000" rIns="72000" bIns="72000" anchor="ctr"/>
          <a:lstStyle>
            <a:lvl1pPr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100" b="1" dirty="0">
                <a:solidFill>
                  <a:srgbClr val="000000"/>
                </a:solidFill>
              </a:rPr>
              <a:t>NCA User &amp; NCA Translator</a:t>
            </a:r>
            <a:r>
              <a:rPr lang="en-GB" altLang="en-US" sz="1100" dirty="0">
                <a:solidFill>
                  <a:srgbClr val="000000"/>
                </a:solidFill>
              </a:rPr>
              <a:t> registration and authorisation</a:t>
            </a:r>
          </a:p>
        </p:txBody>
      </p:sp>
      <p:sp>
        <p:nvSpPr>
          <p:cNvPr id="9" name="Pentagon 8"/>
          <p:cNvSpPr>
            <a:spLocks noChangeArrowheads="1"/>
          </p:cNvSpPr>
          <p:nvPr/>
        </p:nvSpPr>
        <p:spPr bwMode="auto">
          <a:xfrm>
            <a:off x="2078038" y="2133030"/>
            <a:ext cx="6748462" cy="360362"/>
          </a:xfrm>
          <a:prstGeom prst="homePlate">
            <a:avLst>
              <a:gd name="adj" fmla="val 49938"/>
            </a:avLst>
          </a:prstGeom>
          <a:solidFill>
            <a:srgbClr val="83D0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lg" len="med"/>
              </a14:hiddenLine>
            </a:ext>
          </a:extLst>
        </p:spPr>
        <p:txBody>
          <a:bodyPr lIns="72000" tIns="72000" rIns="72000" bIns="72000" anchor="ctr"/>
          <a:lstStyle>
            <a:lvl1pPr marL="342900" indent="-342900"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77788" indent="7938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lvl="3" eaLnBrk="1" hangingPunct="1">
              <a:lnSpc>
                <a:spcPct val="120000"/>
              </a:lnSpc>
              <a:spcAft>
                <a:spcPct val="0"/>
              </a:spcAft>
              <a:buClrTx/>
              <a:buFontTx/>
              <a:buNone/>
            </a:pPr>
            <a:r>
              <a:rPr lang="en-GB" altLang="en-US" sz="1100" b="1" dirty="0">
                <a:solidFill>
                  <a:srgbClr val="000000"/>
                </a:solidFill>
              </a:rPr>
              <a:t>Registered users </a:t>
            </a:r>
            <a:r>
              <a:rPr lang="en-GB" altLang="en-US" sz="1100" dirty="0">
                <a:solidFill>
                  <a:srgbClr val="000000"/>
                </a:solidFill>
              </a:rPr>
              <a:t>will be given Unaffiliated User role by default</a:t>
            </a:r>
          </a:p>
        </p:txBody>
      </p:sp>
      <p:sp>
        <p:nvSpPr>
          <p:cNvPr id="10" name="Pentagon 9"/>
          <p:cNvSpPr>
            <a:spLocks noChangeArrowheads="1"/>
          </p:cNvSpPr>
          <p:nvPr/>
        </p:nvSpPr>
        <p:spPr bwMode="auto">
          <a:xfrm>
            <a:off x="4319588" y="4652392"/>
            <a:ext cx="1981200" cy="739775"/>
          </a:xfrm>
          <a:prstGeom prst="homePlate">
            <a:avLst>
              <a:gd name="adj" fmla="val 50078"/>
            </a:avLst>
          </a:prstGeom>
          <a:solidFill>
            <a:srgbClr val="83D0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lg" len="med"/>
              </a14:hiddenLine>
            </a:ext>
          </a:extLst>
        </p:spPr>
        <p:txBody>
          <a:bodyPr lIns="72000" tIns="72000" rIns="72000" bIns="72000" anchor="ctr"/>
          <a:lstStyle>
            <a:lvl1pPr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100" b="1" dirty="0">
                <a:solidFill>
                  <a:srgbClr val="000000"/>
                </a:solidFill>
              </a:rPr>
              <a:t>Industry Super User </a:t>
            </a:r>
            <a:r>
              <a:rPr lang="en-GB" altLang="en-US" sz="1100" dirty="0">
                <a:solidFill>
                  <a:srgbClr val="000000"/>
                </a:solidFill>
              </a:rPr>
              <a:t>registration and authorisation</a:t>
            </a:r>
          </a:p>
        </p:txBody>
      </p:sp>
      <p:sp>
        <p:nvSpPr>
          <p:cNvPr id="11" name="Pentagon 10"/>
          <p:cNvSpPr>
            <a:spLocks noChangeArrowheads="1"/>
          </p:cNvSpPr>
          <p:nvPr/>
        </p:nvSpPr>
        <p:spPr bwMode="auto">
          <a:xfrm>
            <a:off x="4335463" y="5589017"/>
            <a:ext cx="4052961" cy="755650"/>
          </a:xfrm>
          <a:prstGeom prst="homePlate">
            <a:avLst>
              <a:gd name="adj" fmla="val 50077"/>
            </a:avLst>
          </a:prstGeom>
          <a:solidFill>
            <a:srgbClr val="83D0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lg" len="med"/>
              </a14:hiddenLine>
            </a:ext>
          </a:extLst>
        </p:spPr>
        <p:txBody>
          <a:bodyPr lIns="72000" tIns="72000" rIns="72000" bIns="72000" anchor="ctr"/>
          <a:lstStyle>
            <a:lvl1pPr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100" b="1">
                <a:solidFill>
                  <a:srgbClr val="000000"/>
                </a:solidFill>
              </a:rPr>
              <a:t>Industry Users </a:t>
            </a:r>
            <a:r>
              <a:rPr lang="en-GB" altLang="en-US" sz="1100">
                <a:solidFill>
                  <a:srgbClr val="000000"/>
                </a:solidFill>
              </a:rPr>
              <a:t>registration and authorisation</a:t>
            </a:r>
          </a:p>
        </p:txBody>
      </p:sp>
      <p:sp>
        <p:nvSpPr>
          <p:cNvPr id="12" name="Pentagon 11"/>
          <p:cNvSpPr>
            <a:spLocks noChangeArrowheads="1"/>
          </p:cNvSpPr>
          <p:nvPr/>
        </p:nvSpPr>
        <p:spPr bwMode="auto">
          <a:xfrm>
            <a:off x="2070100" y="1566292"/>
            <a:ext cx="6735763" cy="360363"/>
          </a:xfrm>
          <a:prstGeom prst="homePlate">
            <a:avLst>
              <a:gd name="adj" fmla="val 49931"/>
            </a:avLst>
          </a:prstGeom>
          <a:solidFill>
            <a:srgbClr val="83D0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lg" len="med"/>
              </a14:hiddenLine>
            </a:ext>
          </a:extLst>
        </p:spPr>
        <p:txBody>
          <a:bodyPr lIns="72000" tIns="72000" rIns="72000" bIns="72000" anchor="ctr"/>
          <a:lstStyle>
            <a:lvl1pPr marL="342900" indent="-342900"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77788" indent="7938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lvl="3" eaLnBrk="1" hangingPunct="1">
              <a:lnSpc>
                <a:spcPct val="120000"/>
              </a:lnSpc>
              <a:spcAft>
                <a:spcPct val="0"/>
              </a:spcAft>
              <a:buClrTx/>
              <a:buFontTx/>
              <a:buNone/>
            </a:pPr>
            <a:r>
              <a:rPr lang="en-GB" altLang="en-US" sz="1100" b="1" dirty="0">
                <a:solidFill>
                  <a:srgbClr val="000000"/>
                </a:solidFill>
              </a:rPr>
              <a:t>Non-Registered users </a:t>
            </a:r>
            <a:r>
              <a:rPr lang="en-GB" altLang="en-US" sz="1100" dirty="0">
                <a:solidFill>
                  <a:srgbClr val="000000"/>
                </a:solidFill>
              </a:rPr>
              <a:t>have Guest User access only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067175" y="5157217"/>
            <a:ext cx="320675" cy="309563"/>
            <a:chOff x="5752703" y="2061413"/>
            <a:chExt cx="352395" cy="339988"/>
          </a:xfrm>
        </p:grpSpPr>
        <p:sp>
          <p:nvSpPr>
            <p:cNvPr id="14" name="Oval 18"/>
            <p:cNvSpPr>
              <a:spLocks noChangeArrowheads="1"/>
            </p:cNvSpPr>
            <p:nvPr/>
          </p:nvSpPr>
          <p:spPr bwMode="auto">
            <a:xfrm>
              <a:off x="5752703" y="2061413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pic>
          <p:nvPicPr>
            <p:cNvPr id="15" name="Picture 14" descr="14.em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8836" y="2096826"/>
              <a:ext cx="251609" cy="22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855788" y="4093592"/>
            <a:ext cx="320675" cy="307975"/>
            <a:chOff x="4291177" y="3361690"/>
            <a:chExt cx="352395" cy="339988"/>
          </a:xfrm>
        </p:grpSpPr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4291177" y="3361690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grpSp>
          <p:nvGrpSpPr>
            <p:cNvPr id="18" name="Group 13"/>
            <p:cNvGrpSpPr>
              <a:grpSpLocks noChangeAspect="1"/>
            </p:cNvGrpSpPr>
            <p:nvPr/>
          </p:nvGrpSpPr>
          <p:grpSpPr bwMode="auto">
            <a:xfrm>
              <a:off x="4381376" y="3386710"/>
              <a:ext cx="222250" cy="265112"/>
              <a:chOff x="3782" y="2847"/>
              <a:chExt cx="140" cy="167"/>
            </a:xfrm>
          </p:grpSpPr>
          <p:sp>
            <p:nvSpPr>
              <p:cNvPr id="19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3782" y="2883"/>
                <a:ext cx="13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782" y="2847"/>
                <a:ext cx="140" cy="167"/>
              </a:xfrm>
              <a:custGeom>
                <a:avLst/>
                <a:gdLst>
                  <a:gd name="T0" fmla="*/ 68880 w 75"/>
                  <a:gd name="T1" fmla="*/ 32618 h 89"/>
                  <a:gd name="T2" fmla="*/ 7663 w 75"/>
                  <a:gd name="T3" fmla="*/ 27681 h 89"/>
                  <a:gd name="T4" fmla="*/ 0 w 75"/>
                  <a:gd name="T5" fmla="*/ 30283 h 89"/>
                  <a:gd name="T6" fmla="*/ 14304 w 75"/>
                  <a:gd name="T7" fmla="*/ 90188 h 89"/>
                  <a:gd name="T8" fmla="*/ 23143 w 75"/>
                  <a:gd name="T9" fmla="*/ 90188 h 89"/>
                  <a:gd name="T10" fmla="*/ 15482 w 75"/>
                  <a:gd name="T11" fmla="*/ 61205 h 89"/>
                  <a:gd name="T12" fmla="*/ 71071 w 75"/>
                  <a:gd name="T13" fmla="*/ 34558 h 89"/>
                  <a:gd name="T14" fmla="*/ 68880 w 75"/>
                  <a:gd name="T15" fmla="*/ 32618 h 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5" h="89">
                    <a:moveTo>
                      <a:pt x="72" y="32"/>
                    </a:moveTo>
                    <a:cubicBezTo>
                      <a:pt x="25" y="51"/>
                      <a:pt x="44" y="0"/>
                      <a:pt x="8" y="27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5" y="89"/>
                      <a:pt x="15" y="89"/>
                      <a:pt x="15" y="89"/>
                    </a:cubicBezTo>
                    <a:cubicBezTo>
                      <a:pt x="24" y="89"/>
                      <a:pt x="24" y="89"/>
                      <a:pt x="24" y="89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49" y="33"/>
                      <a:pt x="36" y="89"/>
                      <a:pt x="74" y="34"/>
                    </a:cubicBezTo>
                    <a:cubicBezTo>
                      <a:pt x="75" y="32"/>
                      <a:pt x="73" y="31"/>
                      <a:pt x="72" y="32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4140200" y="6073205"/>
            <a:ext cx="320675" cy="307975"/>
            <a:chOff x="5752703" y="2061413"/>
            <a:chExt cx="352395" cy="339988"/>
          </a:xfrm>
        </p:grpSpPr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5752703" y="2061413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pic>
          <p:nvPicPr>
            <p:cNvPr id="23" name="Picture 22" descr="14.em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8836" y="2096826"/>
              <a:ext cx="251609" cy="22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1822450" y="3141092"/>
            <a:ext cx="320675" cy="307975"/>
            <a:chOff x="4291177" y="3361690"/>
            <a:chExt cx="352395" cy="339988"/>
          </a:xfrm>
        </p:grpSpPr>
        <p:sp>
          <p:nvSpPr>
            <p:cNvPr id="25" name="Oval 18"/>
            <p:cNvSpPr>
              <a:spLocks noChangeArrowheads="1"/>
            </p:cNvSpPr>
            <p:nvPr/>
          </p:nvSpPr>
          <p:spPr bwMode="auto">
            <a:xfrm>
              <a:off x="4291177" y="3361690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defRPr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grpSp>
          <p:nvGrpSpPr>
            <p:cNvPr id="26" name="Group 13"/>
            <p:cNvGrpSpPr>
              <a:grpSpLocks noChangeAspect="1"/>
            </p:cNvGrpSpPr>
            <p:nvPr/>
          </p:nvGrpSpPr>
          <p:grpSpPr bwMode="auto">
            <a:xfrm>
              <a:off x="4381376" y="3386710"/>
              <a:ext cx="222250" cy="265112"/>
              <a:chOff x="3782" y="2847"/>
              <a:chExt cx="140" cy="167"/>
            </a:xfrm>
          </p:grpSpPr>
          <p:sp>
            <p:nvSpPr>
              <p:cNvPr id="27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3782" y="2883"/>
                <a:ext cx="13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Freeform 14"/>
              <p:cNvSpPr>
                <a:spLocks/>
              </p:cNvSpPr>
              <p:nvPr/>
            </p:nvSpPr>
            <p:spPr bwMode="auto">
              <a:xfrm>
                <a:off x="3782" y="2847"/>
                <a:ext cx="140" cy="167"/>
              </a:xfrm>
              <a:custGeom>
                <a:avLst/>
                <a:gdLst>
                  <a:gd name="T0" fmla="*/ 68880 w 75"/>
                  <a:gd name="T1" fmla="*/ 32618 h 89"/>
                  <a:gd name="T2" fmla="*/ 7663 w 75"/>
                  <a:gd name="T3" fmla="*/ 27681 h 89"/>
                  <a:gd name="T4" fmla="*/ 0 w 75"/>
                  <a:gd name="T5" fmla="*/ 30283 h 89"/>
                  <a:gd name="T6" fmla="*/ 14304 w 75"/>
                  <a:gd name="T7" fmla="*/ 90188 h 89"/>
                  <a:gd name="T8" fmla="*/ 23143 w 75"/>
                  <a:gd name="T9" fmla="*/ 90188 h 89"/>
                  <a:gd name="T10" fmla="*/ 15482 w 75"/>
                  <a:gd name="T11" fmla="*/ 61205 h 89"/>
                  <a:gd name="T12" fmla="*/ 71071 w 75"/>
                  <a:gd name="T13" fmla="*/ 34558 h 89"/>
                  <a:gd name="T14" fmla="*/ 68880 w 75"/>
                  <a:gd name="T15" fmla="*/ 32618 h 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5" h="89">
                    <a:moveTo>
                      <a:pt x="72" y="32"/>
                    </a:moveTo>
                    <a:cubicBezTo>
                      <a:pt x="25" y="51"/>
                      <a:pt x="44" y="0"/>
                      <a:pt x="8" y="27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5" y="89"/>
                      <a:pt x="15" y="89"/>
                      <a:pt x="15" y="89"/>
                    </a:cubicBezTo>
                    <a:cubicBezTo>
                      <a:pt x="24" y="89"/>
                      <a:pt x="24" y="89"/>
                      <a:pt x="24" y="89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49" y="33"/>
                      <a:pt x="36" y="89"/>
                      <a:pt x="74" y="34"/>
                    </a:cubicBezTo>
                    <a:cubicBezTo>
                      <a:pt x="75" y="32"/>
                      <a:pt x="73" y="31"/>
                      <a:pt x="72" y="32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9" name="Freeform 10"/>
          <p:cNvSpPr>
            <a:spLocks noEditPoints="1"/>
          </p:cNvSpPr>
          <p:nvPr/>
        </p:nvSpPr>
        <p:spPr bwMode="auto">
          <a:xfrm>
            <a:off x="1979613" y="1674242"/>
            <a:ext cx="152400" cy="292100"/>
          </a:xfrm>
          <a:custGeom>
            <a:avLst/>
            <a:gdLst>
              <a:gd name="T0" fmla="*/ 2147483647 w 41"/>
              <a:gd name="T1" fmla="*/ 2147483647 h 106"/>
              <a:gd name="T2" fmla="*/ 2147483647 w 41"/>
              <a:gd name="T3" fmla="*/ 0 h 106"/>
              <a:gd name="T4" fmla="*/ 2147483647 w 41"/>
              <a:gd name="T5" fmla="*/ 2147483647 h 106"/>
              <a:gd name="T6" fmla="*/ 2147483647 w 41"/>
              <a:gd name="T7" fmla="*/ 2147483647 h 106"/>
              <a:gd name="T8" fmla="*/ 2147483647 w 41"/>
              <a:gd name="T9" fmla="*/ 2147483647 h 106"/>
              <a:gd name="T10" fmla="*/ 2147483647 w 41"/>
              <a:gd name="T11" fmla="*/ 2147483647 h 106"/>
              <a:gd name="T12" fmla="*/ 2147483647 w 41"/>
              <a:gd name="T13" fmla="*/ 2147483647 h 106"/>
              <a:gd name="T14" fmla="*/ 0 w 41"/>
              <a:gd name="T15" fmla="*/ 2147483647 h 106"/>
              <a:gd name="T16" fmla="*/ 0 w 41"/>
              <a:gd name="T17" fmla="*/ 2147483647 h 106"/>
              <a:gd name="T18" fmla="*/ 2147483647 w 41"/>
              <a:gd name="T19" fmla="*/ 2147483647 h 106"/>
              <a:gd name="T20" fmla="*/ 2147483647 w 41"/>
              <a:gd name="T21" fmla="*/ 2147483647 h 106"/>
              <a:gd name="T22" fmla="*/ 2147483647 w 41"/>
              <a:gd name="T23" fmla="*/ 2147483647 h 106"/>
              <a:gd name="T24" fmla="*/ 2147483647 w 41"/>
              <a:gd name="T25" fmla="*/ 2147483647 h 106"/>
              <a:gd name="T26" fmla="*/ 2147483647 w 41"/>
              <a:gd name="T27" fmla="*/ 2147483647 h 106"/>
              <a:gd name="T28" fmla="*/ 2147483647 w 41"/>
              <a:gd name="T29" fmla="*/ 2147483647 h 106"/>
              <a:gd name="T30" fmla="*/ 2147483647 w 41"/>
              <a:gd name="T31" fmla="*/ 2147483647 h 106"/>
              <a:gd name="T32" fmla="*/ 2147483647 w 41"/>
              <a:gd name="T33" fmla="*/ 2147483647 h 106"/>
              <a:gd name="T34" fmla="*/ 2147483647 w 41"/>
              <a:gd name="T35" fmla="*/ 2147483647 h 106"/>
              <a:gd name="T36" fmla="*/ 2147483647 w 41"/>
              <a:gd name="T37" fmla="*/ 2147483647 h 106"/>
              <a:gd name="T38" fmla="*/ 2147483647 w 41"/>
              <a:gd name="T39" fmla="*/ 2147483647 h 106"/>
              <a:gd name="T40" fmla="*/ 2147483647 w 41"/>
              <a:gd name="T41" fmla="*/ 2147483647 h 106"/>
              <a:gd name="T42" fmla="*/ 2147483647 w 41"/>
              <a:gd name="T43" fmla="*/ 2147483647 h 106"/>
              <a:gd name="T44" fmla="*/ 2147483647 w 41"/>
              <a:gd name="T45" fmla="*/ 2147483647 h 106"/>
              <a:gd name="T46" fmla="*/ 2147483647 w 41"/>
              <a:gd name="T47" fmla="*/ 2147483647 h 106"/>
              <a:gd name="T48" fmla="*/ 2147483647 w 41"/>
              <a:gd name="T49" fmla="*/ 2147483647 h 106"/>
              <a:gd name="T50" fmla="*/ 2147483647 w 41"/>
              <a:gd name="T51" fmla="*/ 2147483647 h 106"/>
              <a:gd name="T52" fmla="*/ 2147483647 w 41"/>
              <a:gd name="T53" fmla="*/ 2147483647 h 106"/>
              <a:gd name="T54" fmla="*/ 2147483647 w 41"/>
              <a:gd name="T55" fmla="*/ 2147483647 h 10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1" h="106">
                <a:moveTo>
                  <a:pt x="12" y="8"/>
                </a:moveTo>
                <a:cubicBezTo>
                  <a:pt x="12" y="3"/>
                  <a:pt x="16" y="0"/>
                  <a:pt x="21" y="0"/>
                </a:cubicBezTo>
                <a:cubicBezTo>
                  <a:pt x="26" y="0"/>
                  <a:pt x="29" y="3"/>
                  <a:pt x="29" y="8"/>
                </a:cubicBezTo>
                <a:cubicBezTo>
                  <a:pt x="29" y="13"/>
                  <a:pt x="26" y="17"/>
                  <a:pt x="21" y="17"/>
                </a:cubicBezTo>
                <a:cubicBezTo>
                  <a:pt x="16" y="17"/>
                  <a:pt x="12" y="13"/>
                  <a:pt x="12" y="8"/>
                </a:cubicBezTo>
                <a:close/>
                <a:moveTo>
                  <a:pt x="30" y="21"/>
                </a:moveTo>
                <a:cubicBezTo>
                  <a:pt x="27" y="21"/>
                  <a:pt x="14" y="21"/>
                  <a:pt x="11" y="21"/>
                </a:cubicBezTo>
                <a:cubicBezTo>
                  <a:pt x="5" y="21"/>
                  <a:pt x="0" y="26"/>
                  <a:pt x="0" y="32"/>
                </a:cubicBezTo>
                <a:cubicBezTo>
                  <a:pt x="0" y="35"/>
                  <a:pt x="0" y="56"/>
                  <a:pt x="0" y="58"/>
                </a:cubicBezTo>
                <a:cubicBezTo>
                  <a:pt x="0" y="60"/>
                  <a:pt x="1" y="62"/>
                  <a:pt x="4" y="62"/>
                </a:cubicBezTo>
                <a:cubicBezTo>
                  <a:pt x="6" y="62"/>
                  <a:pt x="7" y="60"/>
                  <a:pt x="7" y="58"/>
                </a:cubicBezTo>
                <a:cubicBezTo>
                  <a:pt x="7" y="56"/>
                  <a:pt x="7" y="34"/>
                  <a:pt x="7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1" y="97"/>
                  <a:pt x="11" y="102"/>
                </a:cubicBezTo>
                <a:cubicBezTo>
                  <a:pt x="11" y="104"/>
                  <a:pt x="12" y="106"/>
                  <a:pt x="15" y="106"/>
                </a:cubicBezTo>
                <a:cubicBezTo>
                  <a:pt x="18" y="106"/>
                  <a:pt x="19" y="104"/>
                  <a:pt x="19" y="102"/>
                </a:cubicBezTo>
                <a:cubicBezTo>
                  <a:pt x="19" y="97"/>
                  <a:pt x="19" y="62"/>
                  <a:pt x="19" y="62"/>
                </a:cubicBezTo>
                <a:cubicBezTo>
                  <a:pt x="23" y="62"/>
                  <a:pt x="23" y="62"/>
                  <a:pt x="23" y="62"/>
                </a:cubicBezTo>
                <a:cubicBezTo>
                  <a:pt x="23" y="62"/>
                  <a:pt x="23" y="97"/>
                  <a:pt x="23" y="102"/>
                </a:cubicBezTo>
                <a:cubicBezTo>
                  <a:pt x="23" y="104"/>
                  <a:pt x="24" y="106"/>
                  <a:pt x="27" y="106"/>
                </a:cubicBezTo>
                <a:cubicBezTo>
                  <a:pt x="30" y="106"/>
                  <a:pt x="31" y="104"/>
                  <a:pt x="31" y="102"/>
                </a:cubicBezTo>
                <a:cubicBezTo>
                  <a:pt x="31" y="97"/>
                  <a:pt x="31" y="34"/>
                  <a:pt x="31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4"/>
                  <a:pt x="35" y="56"/>
                  <a:pt x="35" y="58"/>
                </a:cubicBezTo>
                <a:cubicBezTo>
                  <a:pt x="35" y="60"/>
                  <a:pt x="36" y="62"/>
                  <a:pt x="38" y="62"/>
                </a:cubicBezTo>
                <a:cubicBezTo>
                  <a:pt x="40" y="62"/>
                  <a:pt x="41" y="60"/>
                  <a:pt x="41" y="58"/>
                </a:cubicBezTo>
                <a:cubicBezTo>
                  <a:pt x="41" y="56"/>
                  <a:pt x="41" y="35"/>
                  <a:pt x="41" y="32"/>
                </a:cubicBezTo>
                <a:cubicBezTo>
                  <a:pt x="41" y="26"/>
                  <a:pt x="36" y="21"/>
                  <a:pt x="30" y="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Freeform 10"/>
          <p:cNvSpPr>
            <a:spLocks noEditPoints="1"/>
          </p:cNvSpPr>
          <p:nvPr/>
        </p:nvSpPr>
        <p:spPr bwMode="auto">
          <a:xfrm>
            <a:off x="4424363" y="5174680"/>
            <a:ext cx="153987" cy="292100"/>
          </a:xfrm>
          <a:custGeom>
            <a:avLst/>
            <a:gdLst>
              <a:gd name="T0" fmla="*/ 2147483647 w 41"/>
              <a:gd name="T1" fmla="*/ 2147483647 h 106"/>
              <a:gd name="T2" fmla="*/ 2147483647 w 41"/>
              <a:gd name="T3" fmla="*/ 0 h 106"/>
              <a:gd name="T4" fmla="*/ 2147483647 w 41"/>
              <a:gd name="T5" fmla="*/ 2147483647 h 106"/>
              <a:gd name="T6" fmla="*/ 2147483647 w 41"/>
              <a:gd name="T7" fmla="*/ 2147483647 h 106"/>
              <a:gd name="T8" fmla="*/ 2147483647 w 41"/>
              <a:gd name="T9" fmla="*/ 2147483647 h 106"/>
              <a:gd name="T10" fmla="*/ 2147483647 w 41"/>
              <a:gd name="T11" fmla="*/ 2147483647 h 106"/>
              <a:gd name="T12" fmla="*/ 2147483647 w 41"/>
              <a:gd name="T13" fmla="*/ 2147483647 h 106"/>
              <a:gd name="T14" fmla="*/ 0 w 41"/>
              <a:gd name="T15" fmla="*/ 2147483647 h 106"/>
              <a:gd name="T16" fmla="*/ 0 w 41"/>
              <a:gd name="T17" fmla="*/ 2147483647 h 106"/>
              <a:gd name="T18" fmla="*/ 2147483647 w 41"/>
              <a:gd name="T19" fmla="*/ 2147483647 h 106"/>
              <a:gd name="T20" fmla="*/ 2147483647 w 41"/>
              <a:gd name="T21" fmla="*/ 2147483647 h 106"/>
              <a:gd name="T22" fmla="*/ 2147483647 w 41"/>
              <a:gd name="T23" fmla="*/ 2147483647 h 106"/>
              <a:gd name="T24" fmla="*/ 2147483647 w 41"/>
              <a:gd name="T25" fmla="*/ 2147483647 h 106"/>
              <a:gd name="T26" fmla="*/ 2147483647 w 41"/>
              <a:gd name="T27" fmla="*/ 2147483647 h 106"/>
              <a:gd name="T28" fmla="*/ 2147483647 w 41"/>
              <a:gd name="T29" fmla="*/ 2147483647 h 106"/>
              <a:gd name="T30" fmla="*/ 2147483647 w 41"/>
              <a:gd name="T31" fmla="*/ 2147483647 h 106"/>
              <a:gd name="T32" fmla="*/ 2147483647 w 41"/>
              <a:gd name="T33" fmla="*/ 2147483647 h 106"/>
              <a:gd name="T34" fmla="*/ 2147483647 w 41"/>
              <a:gd name="T35" fmla="*/ 2147483647 h 106"/>
              <a:gd name="T36" fmla="*/ 2147483647 w 41"/>
              <a:gd name="T37" fmla="*/ 2147483647 h 106"/>
              <a:gd name="T38" fmla="*/ 2147483647 w 41"/>
              <a:gd name="T39" fmla="*/ 2147483647 h 106"/>
              <a:gd name="T40" fmla="*/ 2147483647 w 41"/>
              <a:gd name="T41" fmla="*/ 2147483647 h 106"/>
              <a:gd name="T42" fmla="*/ 2147483647 w 41"/>
              <a:gd name="T43" fmla="*/ 2147483647 h 106"/>
              <a:gd name="T44" fmla="*/ 2147483647 w 41"/>
              <a:gd name="T45" fmla="*/ 2147483647 h 106"/>
              <a:gd name="T46" fmla="*/ 2147483647 w 41"/>
              <a:gd name="T47" fmla="*/ 2147483647 h 106"/>
              <a:gd name="T48" fmla="*/ 2147483647 w 41"/>
              <a:gd name="T49" fmla="*/ 2147483647 h 106"/>
              <a:gd name="T50" fmla="*/ 2147483647 w 41"/>
              <a:gd name="T51" fmla="*/ 2147483647 h 106"/>
              <a:gd name="T52" fmla="*/ 2147483647 w 41"/>
              <a:gd name="T53" fmla="*/ 2147483647 h 106"/>
              <a:gd name="T54" fmla="*/ 2147483647 w 41"/>
              <a:gd name="T55" fmla="*/ 2147483647 h 10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1" h="106">
                <a:moveTo>
                  <a:pt x="12" y="8"/>
                </a:moveTo>
                <a:cubicBezTo>
                  <a:pt x="12" y="3"/>
                  <a:pt x="16" y="0"/>
                  <a:pt x="21" y="0"/>
                </a:cubicBezTo>
                <a:cubicBezTo>
                  <a:pt x="26" y="0"/>
                  <a:pt x="29" y="3"/>
                  <a:pt x="29" y="8"/>
                </a:cubicBezTo>
                <a:cubicBezTo>
                  <a:pt x="29" y="13"/>
                  <a:pt x="26" y="17"/>
                  <a:pt x="21" y="17"/>
                </a:cubicBezTo>
                <a:cubicBezTo>
                  <a:pt x="16" y="17"/>
                  <a:pt x="12" y="13"/>
                  <a:pt x="12" y="8"/>
                </a:cubicBezTo>
                <a:close/>
                <a:moveTo>
                  <a:pt x="30" y="21"/>
                </a:moveTo>
                <a:cubicBezTo>
                  <a:pt x="27" y="21"/>
                  <a:pt x="14" y="21"/>
                  <a:pt x="11" y="21"/>
                </a:cubicBezTo>
                <a:cubicBezTo>
                  <a:pt x="5" y="21"/>
                  <a:pt x="0" y="26"/>
                  <a:pt x="0" y="32"/>
                </a:cubicBezTo>
                <a:cubicBezTo>
                  <a:pt x="0" y="35"/>
                  <a:pt x="0" y="56"/>
                  <a:pt x="0" y="58"/>
                </a:cubicBezTo>
                <a:cubicBezTo>
                  <a:pt x="0" y="60"/>
                  <a:pt x="1" y="62"/>
                  <a:pt x="4" y="62"/>
                </a:cubicBezTo>
                <a:cubicBezTo>
                  <a:pt x="6" y="62"/>
                  <a:pt x="7" y="60"/>
                  <a:pt x="7" y="58"/>
                </a:cubicBezTo>
                <a:cubicBezTo>
                  <a:pt x="7" y="56"/>
                  <a:pt x="7" y="34"/>
                  <a:pt x="7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1" y="97"/>
                  <a:pt x="11" y="102"/>
                </a:cubicBezTo>
                <a:cubicBezTo>
                  <a:pt x="11" y="104"/>
                  <a:pt x="12" y="106"/>
                  <a:pt x="15" y="106"/>
                </a:cubicBezTo>
                <a:cubicBezTo>
                  <a:pt x="18" y="106"/>
                  <a:pt x="19" y="104"/>
                  <a:pt x="19" y="102"/>
                </a:cubicBezTo>
                <a:cubicBezTo>
                  <a:pt x="19" y="97"/>
                  <a:pt x="19" y="62"/>
                  <a:pt x="19" y="62"/>
                </a:cubicBezTo>
                <a:cubicBezTo>
                  <a:pt x="23" y="62"/>
                  <a:pt x="23" y="62"/>
                  <a:pt x="23" y="62"/>
                </a:cubicBezTo>
                <a:cubicBezTo>
                  <a:pt x="23" y="62"/>
                  <a:pt x="23" y="97"/>
                  <a:pt x="23" y="102"/>
                </a:cubicBezTo>
                <a:cubicBezTo>
                  <a:pt x="23" y="104"/>
                  <a:pt x="24" y="106"/>
                  <a:pt x="27" y="106"/>
                </a:cubicBezTo>
                <a:cubicBezTo>
                  <a:pt x="30" y="106"/>
                  <a:pt x="31" y="104"/>
                  <a:pt x="31" y="102"/>
                </a:cubicBezTo>
                <a:cubicBezTo>
                  <a:pt x="31" y="97"/>
                  <a:pt x="31" y="34"/>
                  <a:pt x="31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4"/>
                  <a:pt x="35" y="56"/>
                  <a:pt x="35" y="58"/>
                </a:cubicBezTo>
                <a:cubicBezTo>
                  <a:pt x="35" y="60"/>
                  <a:pt x="36" y="62"/>
                  <a:pt x="38" y="62"/>
                </a:cubicBezTo>
                <a:cubicBezTo>
                  <a:pt x="40" y="62"/>
                  <a:pt x="41" y="60"/>
                  <a:pt x="41" y="58"/>
                </a:cubicBezTo>
                <a:cubicBezTo>
                  <a:pt x="41" y="56"/>
                  <a:pt x="41" y="35"/>
                  <a:pt x="41" y="32"/>
                </a:cubicBezTo>
                <a:cubicBezTo>
                  <a:pt x="41" y="26"/>
                  <a:pt x="36" y="21"/>
                  <a:pt x="30" y="2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Freeform 10"/>
          <p:cNvSpPr>
            <a:spLocks noEditPoints="1"/>
          </p:cNvSpPr>
          <p:nvPr/>
        </p:nvSpPr>
        <p:spPr bwMode="auto">
          <a:xfrm>
            <a:off x="4486275" y="6089080"/>
            <a:ext cx="153988" cy="292100"/>
          </a:xfrm>
          <a:custGeom>
            <a:avLst/>
            <a:gdLst>
              <a:gd name="T0" fmla="*/ 2147483647 w 41"/>
              <a:gd name="T1" fmla="*/ 2147483647 h 106"/>
              <a:gd name="T2" fmla="*/ 2147483647 w 41"/>
              <a:gd name="T3" fmla="*/ 0 h 106"/>
              <a:gd name="T4" fmla="*/ 2147483647 w 41"/>
              <a:gd name="T5" fmla="*/ 2147483647 h 106"/>
              <a:gd name="T6" fmla="*/ 2147483647 w 41"/>
              <a:gd name="T7" fmla="*/ 2147483647 h 106"/>
              <a:gd name="T8" fmla="*/ 2147483647 w 41"/>
              <a:gd name="T9" fmla="*/ 2147483647 h 106"/>
              <a:gd name="T10" fmla="*/ 2147483647 w 41"/>
              <a:gd name="T11" fmla="*/ 2147483647 h 106"/>
              <a:gd name="T12" fmla="*/ 2147483647 w 41"/>
              <a:gd name="T13" fmla="*/ 2147483647 h 106"/>
              <a:gd name="T14" fmla="*/ 0 w 41"/>
              <a:gd name="T15" fmla="*/ 2147483647 h 106"/>
              <a:gd name="T16" fmla="*/ 0 w 41"/>
              <a:gd name="T17" fmla="*/ 2147483647 h 106"/>
              <a:gd name="T18" fmla="*/ 2147483647 w 41"/>
              <a:gd name="T19" fmla="*/ 2147483647 h 106"/>
              <a:gd name="T20" fmla="*/ 2147483647 w 41"/>
              <a:gd name="T21" fmla="*/ 2147483647 h 106"/>
              <a:gd name="T22" fmla="*/ 2147483647 w 41"/>
              <a:gd name="T23" fmla="*/ 2147483647 h 106"/>
              <a:gd name="T24" fmla="*/ 2147483647 w 41"/>
              <a:gd name="T25" fmla="*/ 2147483647 h 106"/>
              <a:gd name="T26" fmla="*/ 2147483647 w 41"/>
              <a:gd name="T27" fmla="*/ 2147483647 h 106"/>
              <a:gd name="T28" fmla="*/ 2147483647 w 41"/>
              <a:gd name="T29" fmla="*/ 2147483647 h 106"/>
              <a:gd name="T30" fmla="*/ 2147483647 w 41"/>
              <a:gd name="T31" fmla="*/ 2147483647 h 106"/>
              <a:gd name="T32" fmla="*/ 2147483647 w 41"/>
              <a:gd name="T33" fmla="*/ 2147483647 h 106"/>
              <a:gd name="T34" fmla="*/ 2147483647 w 41"/>
              <a:gd name="T35" fmla="*/ 2147483647 h 106"/>
              <a:gd name="T36" fmla="*/ 2147483647 w 41"/>
              <a:gd name="T37" fmla="*/ 2147483647 h 106"/>
              <a:gd name="T38" fmla="*/ 2147483647 w 41"/>
              <a:gd name="T39" fmla="*/ 2147483647 h 106"/>
              <a:gd name="T40" fmla="*/ 2147483647 w 41"/>
              <a:gd name="T41" fmla="*/ 2147483647 h 106"/>
              <a:gd name="T42" fmla="*/ 2147483647 w 41"/>
              <a:gd name="T43" fmla="*/ 2147483647 h 106"/>
              <a:gd name="T44" fmla="*/ 2147483647 w 41"/>
              <a:gd name="T45" fmla="*/ 2147483647 h 106"/>
              <a:gd name="T46" fmla="*/ 2147483647 w 41"/>
              <a:gd name="T47" fmla="*/ 2147483647 h 106"/>
              <a:gd name="T48" fmla="*/ 2147483647 w 41"/>
              <a:gd name="T49" fmla="*/ 2147483647 h 106"/>
              <a:gd name="T50" fmla="*/ 2147483647 w 41"/>
              <a:gd name="T51" fmla="*/ 2147483647 h 106"/>
              <a:gd name="T52" fmla="*/ 2147483647 w 41"/>
              <a:gd name="T53" fmla="*/ 2147483647 h 106"/>
              <a:gd name="T54" fmla="*/ 2147483647 w 41"/>
              <a:gd name="T55" fmla="*/ 2147483647 h 10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1" h="106">
                <a:moveTo>
                  <a:pt x="12" y="8"/>
                </a:moveTo>
                <a:cubicBezTo>
                  <a:pt x="12" y="3"/>
                  <a:pt x="16" y="0"/>
                  <a:pt x="21" y="0"/>
                </a:cubicBezTo>
                <a:cubicBezTo>
                  <a:pt x="26" y="0"/>
                  <a:pt x="29" y="3"/>
                  <a:pt x="29" y="8"/>
                </a:cubicBezTo>
                <a:cubicBezTo>
                  <a:pt x="29" y="13"/>
                  <a:pt x="26" y="17"/>
                  <a:pt x="21" y="17"/>
                </a:cubicBezTo>
                <a:cubicBezTo>
                  <a:pt x="16" y="17"/>
                  <a:pt x="12" y="13"/>
                  <a:pt x="12" y="8"/>
                </a:cubicBezTo>
                <a:close/>
                <a:moveTo>
                  <a:pt x="30" y="21"/>
                </a:moveTo>
                <a:cubicBezTo>
                  <a:pt x="27" y="21"/>
                  <a:pt x="14" y="21"/>
                  <a:pt x="11" y="21"/>
                </a:cubicBezTo>
                <a:cubicBezTo>
                  <a:pt x="5" y="21"/>
                  <a:pt x="0" y="26"/>
                  <a:pt x="0" y="32"/>
                </a:cubicBezTo>
                <a:cubicBezTo>
                  <a:pt x="0" y="35"/>
                  <a:pt x="0" y="56"/>
                  <a:pt x="0" y="58"/>
                </a:cubicBezTo>
                <a:cubicBezTo>
                  <a:pt x="0" y="60"/>
                  <a:pt x="1" y="62"/>
                  <a:pt x="4" y="62"/>
                </a:cubicBezTo>
                <a:cubicBezTo>
                  <a:pt x="6" y="62"/>
                  <a:pt x="7" y="60"/>
                  <a:pt x="7" y="58"/>
                </a:cubicBezTo>
                <a:cubicBezTo>
                  <a:pt x="7" y="56"/>
                  <a:pt x="7" y="34"/>
                  <a:pt x="7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1" y="97"/>
                  <a:pt x="11" y="102"/>
                </a:cubicBezTo>
                <a:cubicBezTo>
                  <a:pt x="11" y="104"/>
                  <a:pt x="12" y="106"/>
                  <a:pt x="15" y="106"/>
                </a:cubicBezTo>
                <a:cubicBezTo>
                  <a:pt x="18" y="106"/>
                  <a:pt x="19" y="104"/>
                  <a:pt x="19" y="102"/>
                </a:cubicBezTo>
                <a:cubicBezTo>
                  <a:pt x="19" y="97"/>
                  <a:pt x="19" y="62"/>
                  <a:pt x="19" y="62"/>
                </a:cubicBezTo>
                <a:cubicBezTo>
                  <a:pt x="23" y="62"/>
                  <a:pt x="23" y="62"/>
                  <a:pt x="23" y="62"/>
                </a:cubicBezTo>
                <a:cubicBezTo>
                  <a:pt x="23" y="62"/>
                  <a:pt x="23" y="97"/>
                  <a:pt x="23" y="102"/>
                </a:cubicBezTo>
                <a:cubicBezTo>
                  <a:pt x="23" y="104"/>
                  <a:pt x="24" y="106"/>
                  <a:pt x="27" y="106"/>
                </a:cubicBezTo>
                <a:cubicBezTo>
                  <a:pt x="30" y="106"/>
                  <a:pt x="31" y="104"/>
                  <a:pt x="31" y="102"/>
                </a:cubicBezTo>
                <a:cubicBezTo>
                  <a:pt x="31" y="97"/>
                  <a:pt x="31" y="34"/>
                  <a:pt x="31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4"/>
                  <a:pt x="35" y="56"/>
                  <a:pt x="35" y="58"/>
                </a:cubicBezTo>
                <a:cubicBezTo>
                  <a:pt x="35" y="60"/>
                  <a:pt x="36" y="62"/>
                  <a:pt x="38" y="62"/>
                </a:cubicBezTo>
                <a:cubicBezTo>
                  <a:pt x="40" y="62"/>
                  <a:pt x="41" y="60"/>
                  <a:pt x="41" y="58"/>
                </a:cubicBezTo>
                <a:cubicBezTo>
                  <a:pt x="41" y="56"/>
                  <a:pt x="41" y="35"/>
                  <a:pt x="41" y="32"/>
                </a:cubicBezTo>
                <a:cubicBezTo>
                  <a:pt x="41" y="26"/>
                  <a:pt x="36" y="21"/>
                  <a:pt x="30" y="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Freeform 10"/>
          <p:cNvSpPr>
            <a:spLocks noEditPoints="1"/>
          </p:cNvSpPr>
          <p:nvPr/>
        </p:nvSpPr>
        <p:spPr bwMode="auto">
          <a:xfrm>
            <a:off x="2185988" y="3187130"/>
            <a:ext cx="153987" cy="292100"/>
          </a:xfrm>
          <a:custGeom>
            <a:avLst/>
            <a:gdLst>
              <a:gd name="T0" fmla="*/ 2147483647 w 41"/>
              <a:gd name="T1" fmla="*/ 2147483647 h 106"/>
              <a:gd name="T2" fmla="*/ 2147483647 w 41"/>
              <a:gd name="T3" fmla="*/ 0 h 106"/>
              <a:gd name="T4" fmla="*/ 2147483647 w 41"/>
              <a:gd name="T5" fmla="*/ 2147483647 h 106"/>
              <a:gd name="T6" fmla="*/ 2147483647 w 41"/>
              <a:gd name="T7" fmla="*/ 2147483647 h 106"/>
              <a:gd name="T8" fmla="*/ 2147483647 w 41"/>
              <a:gd name="T9" fmla="*/ 2147483647 h 106"/>
              <a:gd name="T10" fmla="*/ 2147483647 w 41"/>
              <a:gd name="T11" fmla="*/ 2147483647 h 106"/>
              <a:gd name="T12" fmla="*/ 2147483647 w 41"/>
              <a:gd name="T13" fmla="*/ 2147483647 h 106"/>
              <a:gd name="T14" fmla="*/ 0 w 41"/>
              <a:gd name="T15" fmla="*/ 2147483647 h 106"/>
              <a:gd name="T16" fmla="*/ 0 w 41"/>
              <a:gd name="T17" fmla="*/ 2147483647 h 106"/>
              <a:gd name="T18" fmla="*/ 2147483647 w 41"/>
              <a:gd name="T19" fmla="*/ 2147483647 h 106"/>
              <a:gd name="T20" fmla="*/ 2147483647 w 41"/>
              <a:gd name="T21" fmla="*/ 2147483647 h 106"/>
              <a:gd name="T22" fmla="*/ 2147483647 w 41"/>
              <a:gd name="T23" fmla="*/ 2147483647 h 106"/>
              <a:gd name="T24" fmla="*/ 2147483647 w 41"/>
              <a:gd name="T25" fmla="*/ 2147483647 h 106"/>
              <a:gd name="T26" fmla="*/ 2147483647 w 41"/>
              <a:gd name="T27" fmla="*/ 2147483647 h 106"/>
              <a:gd name="T28" fmla="*/ 2147483647 w 41"/>
              <a:gd name="T29" fmla="*/ 2147483647 h 106"/>
              <a:gd name="T30" fmla="*/ 2147483647 w 41"/>
              <a:gd name="T31" fmla="*/ 2147483647 h 106"/>
              <a:gd name="T32" fmla="*/ 2147483647 w 41"/>
              <a:gd name="T33" fmla="*/ 2147483647 h 106"/>
              <a:gd name="T34" fmla="*/ 2147483647 w 41"/>
              <a:gd name="T35" fmla="*/ 2147483647 h 106"/>
              <a:gd name="T36" fmla="*/ 2147483647 w 41"/>
              <a:gd name="T37" fmla="*/ 2147483647 h 106"/>
              <a:gd name="T38" fmla="*/ 2147483647 w 41"/>
              <a:gd name="T39" fmla="*/ 2147483647 h 106"/>
              <a:gd name="T40" fmla="*/ 2147483647 w 41"/>
              <a:gd name="T41" fmla="*/ 2147483647 h 106"/>
              <a:gd name="T42" fmla="*/ 2147483647 w 41"/>
              <a:gd name="T43" fmla="*/ 2147483647 h 106"/>
              <a:gd name="T44" fmla="*/ 2147483647 w 41"/>
              <a:gd name="T45" fmla="*/ 2147483647 h 106"/>
              <a:gd name="T46" fmla="*/ 2147483647 w 41"/>
              <a:gd name="T47" fmla="*/ 2147483647 h 106"/>
              <a:gd name="T48" fmla="*/ 2147483647 w 41"/>
              <a:gd name="T49" fmla="*/ 2147483647 h 106"/>
              <a:gd name="T50" fmla="*/ 2147483647 w 41"/>
              <a:gd name="T51" fmla="*/ 2147483647 h 106"/>
              <a:gd name="T52" fmla="*/ 2147483647 w 41"/>
              <a:gd name="T53" fmla="*/ 2147483647 h 106"/>
              <a:gd name="T54" fmla="*/ 2147483647 w 41"/>
              <a:gd name="T55" fmla="*/ 2147483647 h 10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1" h="106">
                <a:moveTo>
                  <a:pt x="12" y="8"/>
                </a:moveTo>
                <a:cubicBezTo>
                  <a:pt x="12" y="3"/>
                  <a:pt x="16" y="0"/>
                  <a:pt x="21" y="0"/>
                </a:cubicBezTo>
                <a:cubicBezTo>
                  <a:pt x="26" y="0"/>
                  <a:pt x="29" y="3"/>
                  <a:pt x="29" y="8"/>
                </a:cubicBezTo>
                <a:cubicBezTo>
                  <a:pt x="29" y="13"/>
                  <a:pt x="26" y="17"/>
                  <a:pt x="21" y="17"/>
                </a:cubicBezTo>
                <a:cubicBezTo>
                  <a:pt x="16" y="17"/>
                  <a:pt x="12" y="13"/>
                  <a:pt x="12" y="8"/>
                </a:cubicBezTo>
                <a:close/>
                <a:moveTo>
                  <a:pt x="30" y="21"/>
                </a:moveTo>
                <a:cubicBezTo>
                  <a:pt x="27" y="21"/>
                  <a:pt x="14" y="21"/>
                  <a:pt x="11" y="21"/>
                </a:cubicBezTo>
                <a:cubicBezTo>
                  <a:pt x="5" y="21"/>
                  <a:pt x="0" y="26"/>
                  <a:pt x="0" y="32"/>
                </a:cubicBezTo>
                <a:cubicBezTo>
                  <a:pt x="0" y="35"/>
                  <a:pt x="0" y="56"/>
                  <a:pt x="0" y="58"/>
                </a:cubicBezTo>
                <a:cubicBezTo>
                  <a:pt x="0" y="60"/>
                  <a:pt x="1" y="62"/>
                  <a:pt x="4" y="62"/>
                </a:cubicBezTo>
                <a:cubicBezTo>
                  <a:pt x="6" y="62"/>
                  <a:pt x="7" y="60"/>
                  <a:pt x="7" y="58"/>
                </a:cubicBezTo>
                <a:cubicBezTo>
                  <a:pt x="7" y="56"/>
                  <a:pt x="7" y="34"/>
                  <a:pt x="7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1" y="97"/>
                  <a:pt x="11" y="102"/>
                </a:cubicBezTo>
                <a:cubicBezTo>
                  <a:pt x="11" y="104"/>
                  <a:pt x="12" y="106"/>
                  <a:pt x="15" y="106"/>
                </a:cubicBezTo>
                <a:cubicBezTo>
                  <a:pt x="18" y="106"/>
                  <a:pt x="19" y="104"/>
                  <a:pt x="19" y="102"/>
                </a:cubicBezTo>
                <a:cubicBezTo>
                  <a:pt x="19" y="97"/>
                  <a:pt x="19" y="62"/>
                  <a:pt x="19" y="62"/>
                </a:cubicBezTo>
                <a:cubicBezTo>
                  <a:pt x="23" y="62"/>
                  <a:pt x="23" y="62"/>
                  <a:pt x="23" y="62"/>
                </a:cubicBezTo>
                <a:cubicBezTo>
                  <a:pt x="23" y="62"/>
                  <a:pt x="23" y="97"/>
                  <a:pt x="23" y="102"/>
                </a:cubicBezTo>
                <a:cubicBezTo>
                  <a:pt x="23" y="104"/>
                  <a:pt x="24" y="106"/>
                  <a:pt x="27" y="106"/>
                </a:cubicBezTo>
                <a:cubicBezTo>
                  <a:pt x="30" y="106"/>
                  <a:pt x="31" y="104"/>
                  <a:pt x="31" y="102"/>
                </a:cubicBezTo>
                <a:cubicBezTo>
                  <a:pt x="31" y="97"/>
                  <a:pt x="31" y="34"/>
                  <a:pt x="31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4"/>
                  <a:pt x="35" y="56"/>
                  <a:pt x="35" y="58"/>
                </a:cubicBezTo>
                <a:cubicBezTo>
                  <a:pt x="35" y="60"/>
                  <a:pt x="36" y="62"/>
                  <a:pt x="38" y="62"/>
                </a:cubicBezTo>
                <a:cubicBezTo>
                  <a:pt x="40" y="62"/>
                  <a:pt x="41" y="60"/>
                  <a:pt x="41" y="58"/>
                </a:cubicBezTo>
                <a:cubicBezTo>
                  <a:pt x="41" y="56"/>
                  <a:pt x="41" y="35"/>
                  <a:pt x="41" y="32"/>
                </a:cubicBezTo>
                <a:cubicBezTo>
                  <a:pt x="41" y="26"/>
                  <a:pt x="36" y="21"/>
                  <a:pt x="30" y="2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Freeform 10"/>
          <p:cNvSpPr>
            <a:spLocks noEditPoints="1"/>
          </p:cNvSpPr>
          <p:nvPr/>
        </p:nvSpPr>
        <p:spPr bwMode="auto">
          <a:xfrm>
            <a:off x="2200275" y="4117405"/>
            <a:ext cx="152400" cy="292100"/>
          </a:xfrm>
          <a:custGeom>
            <a:avLst/>
            <a:gdLst>
              <a:gd name="T0" fmla="*/ 2147483647 w 41"/>
              <a:gd name="T1" fmla="*/ 2147483647 h 106"/>
              <a:gd name="T2" fmla="*/ 2147483647 w 41"/>
              <a:gd name="T3" fmla="*/ 0 h 106"/>
              <a:gd name="T4" fmla="*/ 2147483647 w 41"/>
              <a:gd name="T5" fmla="*/ 2147483647 h 106"/>
              <a:gd name="T6" fmla="*/ 2147483647 w 41"/>
              <a:gd name="T7" fmla="*/ 2147483647 h 106"/>
              <a:gd name="T8" fmla="*/ 2147483647 w 41"/>
              <a:gd name="T9" fmla="*/ 2147483647 h 106"/>
              <a:gd name="T10" fmla="*/ 2147483647 w 41"/>
              <a:gd name="T11" fmla="*/ 2147483647 h 106"/>
              <a:gd name="T12" fmla="*/ 2147483647 w 41"/>
              <a:gd name="T13" fmla="*/ 2147483647 h 106"/>
              <a:gd name="T14" fmla="*/ 0 w 41"/>
              <a:gd name="T15" fmla="*/ 2147483647 h 106"/>
              <a:gd name="T16" fmla="*/ 0 w 41"/>
              <a:gd name="T17" fmla="*/ 2147483647 h 106"/>
              <a:gd name="T18" fmla="*/ 2147483647 w 41"/>
              <a:gd name="T19" fmla="*/ 2147483647 h 106"/>
              <a:gd name="T20" fmla="*/ 2147483647 w 41"/>
              <a:gd name="T21" fmla="*/ 2147483647 h 106"/>
              <a:gd name="T22" fmla="*/ 2147483647 w 41"/>
              <a:gd name="T23" fmla="*/ 2147483647 h 106"/>
              <a:gd name="T24" fmla="*/ 2147483647 w 41"/>
              <a:gd name="T25" fmla="*/ 2147483647 h 106"/>
              <a:gd name="T26" fmla="*/ 2147483647 w 41"/>
              <a:gd name="T27" fmla="*/ 2147483647 h 106"/>
              <a:gd name="T28" fmla="*/ 2147483647 w 41"/>
              <a:gd name="T29" fmla="*/ 2147483647 h 106"/>
              <a:gd name="T30" fmla="*/ 2147483647 w 41"/>
              <a:gd name="T31" fmla="*/ 2147483647 h 106"/>
              <a:gd name="T32" fmla="*/ 2147483647 w 41"/>
              <a:gd name="T33" fmla="*/ 2147483647 h 106"/>
              <a:gd name="T34" fmla="*/ 2147483647 w 41"/>
              <a:gd name="T35" fmla="*/ 2147483647 h 106"/>
              <a:gd name="T36" fmla="*/ 2147483647 w 41"/>
              <a:gd name="T37" fmla="*/ 2147483647 h 106"/>
              <a:gd name="T38" fmla="*/ 2147483647 w 41"/>
              <a:gd name="T39" fmla="*/ 2147483647 h 106"/>
              <a:gd name="T40" fmla="*/ 2147483647 w 41"/>
              <a:gd name="T41" fmla="*/ 2147483647 h 106"/>
              <a:gd name="T42" fmla="*/ 2147483647 w 41"/>
              <a:gd name="T43" fmla="*/ 2147483647 h 106"/>
              <a:gd name="T44" fmla="*/ 2147483647 w 41"/>
              <a:gd name="T45" fmla="*/ 2147483647 h 106"/>
              <a:gd name="T46" fmla="*/ 2147483647 w 41"/>
              <a:gd name="T47" fmla="*/ 2147483647 h 106"/>
              <a:gd name="T48" fmla="*/ 2147483647 w 41"/>
              <a:gd name="T49" fmla="*/ 2147483647 h 106"/>
              <a:gd name="T50" fmla="*/ 2147483647 w 41"/>
              <a:gd name="T51" fmla="*/ 2147483647 h 106"/>
              <a:gd name="T52" fmla="*/ 2147483647 w 41"/>
              <a:gd name="T53" fmla="*/ 2147483647 h 106"/>
              <a:gd name="T54" fmla="*/ 2147483647 w 41"/>
              <a:gd name="T55" fmla="*/ 2147483647 h 10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1" h="106">
                <a:moveTo>
                  <a:pt x="12" y="8"/>
                </a:moveTo>
                <a:cubicBezTo>
                  <a:pt x="12" y="3"/>
                  <a:pt x="16" y="0"/>
                  <a:pt x="21" y="0"/>
                </a:cubicBezTo>
                <a:cubicBezTo>
                  <a:pt x="26" y="0"/>
                  <a:pt x="29" y="3"/>
                  <a:pt x="29" y="8"/>
                </a:cubicBezTo>
                <a:cubicBezTo>
                  <a:pt x="29" y="13"/>
                  <a:pt x="26" y="17"/>
                  <a:pt x="21" y="17"/>
                </a:cubicBezTo>
                <a:cubicBezTo>
                  <a:pt x="16" y="17"/>
                  <a:pt x="12" y="13"/>
                  <a:pt x="12" y="8"/>
                </a:cubicBezTo>
                <a:close/>
                <a:moveTo>
                  <a:pt x="30" y="21"/>
                </a:moveTo>
                <a:cubicBezTo>
                  <a:pt x="27" y="21"/>
                  <a:pt x="14" y="21"/>
                  <a:pt x="11" y="21"/>
                </a:cubicBezTo>
                <a:cubicBezTo>
                  <a:pt x="5" y="21"/>
                  <a:pt x="0" y="26"/>
                  <a:pt x="0" y="32"/>
                </a:cubicBezTo>
                <a:cubicBezTo>
                  <a:pt x="0" y="35"/>
                  <a:pt x="0" y="56"/>
                  <a:pt x="0" y="58"/>
                </a:cubicBezTo>
                <a:cubicBezTo>
                  <a:pt x="0" y="60"/>
                  <a:pt x="1" y="62"/>
                  <a:pt x="4" y="62"/>
                </a:cubicBezTo>
                <a:cubicBezTo>
                  <a:pt x="6" y="62"/>
                  <a:pt x="7" y="60"/>
                  <a:pt x="7" y="58"/>
                </a:cubicBezTo>
                <a:cubicBezTo>
                  <a:pt x="7" y="56"/>
                  <a:pt x="7" y="34"/>
                  <a:pt x="7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1" y="97"/>
                  <a:pt x="11" y="102"/>
                </a:cubicBezTo>
                <a:cubicBezTo>
                  <a:pt x="11" y="104"/>
                  <a:pt x="12" y="106"/>
                  <a:pt x="15" y="106"/>
                </a:cubicBezTo>
                <a:cubicBezTo>
                  <a:pt x="18" y="106"/>
                  <a:pt x="19" y="104"/>
                  <a:pt x="19" y="102"/>
                </a:cubicBezTo>
                <a:cubicBezTo>
                  <a:pt x="19" y="97"/>
                  <a:pt x="19" y="62"/>
                  <a:pt x="19" y="62"/>
                </a:cubicBezTo>
                <a:cubicBezTo>
                  <a:pt x="23" y="62"/>
                  <a:pt x="23" y="62"/>
                  <a:pt x="23" y="62"/>
                </a:cubicBezTo>
                <a:cubicBezTo>
                  <a:pt x="23" y="62"/>
                  <a:pt x="23" y="97"/>
                  <a:pt x="23" y="102"/>
                </a:cubicBezTo>
                <a:cubicBezTo>
                  <a:pt x="23" y="104"/>
                  <a:pt x="24" y="106"/>
                  <a:pt x="27" y="106"/>
                </a:cubicBezTo>
                <a:cubicBezTo>
                  <a:pt x="30" y="106"/>
                  <a:pt x="31" y="104"/>
                  <a:pt x="31" y="102"/>
                </a:cubicBezTo>
                <a:cubicBezTo>
                  <a:pt x="31" y="97"/>
                  <a:pt x="31" y="34"/>
                  <a:pt x="31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4"/>
                  <a:pt x="35" y="56"/>
                  <a:pt x="35" y="58"/>
                </a:cubicBezTo>
                <a:cubicBezTo>
                  <a:pt x="35" y="60"/>
                  <a:pt x="36" y="62"/>
                  <a:pt x="38" y="62"/>
                </a:cubicBezTo>
                <a:cubicBezTo>
                  <a:pt x="40" y="62"/>
                  <a:pt x="41" y="60"/>
                  <a:pt x="41" y="58"/>
                </a:cubicBezTo>
                <a:cubicBezTo>
                  <a:pt x="41" y="56"/>
                  <a:pt x="41" y="35"/>
                  <a:pt x="41" y="32"/>
                </a:cubicBezTo>
                <a:cubicBezTo>
                  <a:pt x="41" y="26"/>
                  <a:pt x="36" y="21"/>
                  <a:pt x="30" y="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Freeform 10"/>
          <p:cNvSpPr>
            <a:spLocks noEditPoints="1"/>
          </p:cNvSpPr>
          <p:nvPr/>
        </p:nvSpPr>
        <p:spPr bwMode="auto">
          <a:xfrm>
            <a:off x="1979613" y="2248917"/>
            <a:ext cx="152400" cy="292100"/>
          </a:xfrm>
          <a:custGeom>
            <a:avLst/>
            <a:gdLst>
              <a:gd name="T0" fmla="*/ 2147483647 w 41"/>
              <a:gd name="T1" fmla="*/ 2147483647 h 106"/>
              <a:gd name="T2" fmla="*/ 2147483647 w 41"/>
              <a:gd name="T3" fmla="*/ 0 h 106"/>
              <a:gd name="T4" fmla="*/ 2147483647 w 41"/>
              <a:gd name="T5" fmla="*/ 2147483647 h 106"/>
              <a:gd name="T6" fmla="*/ 2147483647 w 41"/>
              <a:gd name="T7" fmla="*/ 2147483647 h 106"/>
              <a:gd name="T8" fmla="*/ 2147483647 w 41"/>
              <a:gd name="T9" fmla="*/ 2147483647 h 106"/>
              <a:gd name="T10" fmla="*/ 2147483647 w 41"/>
              <a:gd name="T11" fmla="*/ 2147483647 h 106"/>
              <a:gd name="T12" fmla="*/ 2147483647 w 41"/>
              <a:gd name="T13" fmla="*/ 2147483647 h 106"/>
              <a:gd name="T14" fmla="*/ 0 w 41"/>
              <a:gd name="T15" fmla="*/ 2147483647 h 106"/>
              <a:gd name="T16" fmla="*/ 0 w 41"/>
              <a:gd name="T17" fmla="*/ 2147483647 h 106"/>
              <a:gd name="T18" fmla="*/ 2147483647 w 41"/>
              <a:gd name="T19" fmla="*/ 2147483647 h 106"/>
              <a:gd name="T20" fmla="*/ 2147483647 w 41"/>
              <a:gd name="T21" fmla="*/ 2147483647 h 106"/>
              <a:gd name="T22" fmla="*/ 2147483647 w 41"/>
              <a:gd name="T23" fmla="*/ 2147483647 h 106"/>
              <a:gd name="T24" fmla="*/ 2147483647 w 41"/>
              <a:gd name="T25" fmla="*/ 2147483647 h 106"/>
              <a:gd name="T26" fmla="*/ 2147483647 w 41"/>
              <a:gd name="T27" fmla="*/ 2147483647 h 106"/>
              <a:gd name="T28" fmla="*/ 2147483647 w 41"/>
              <a:gd name="T29" fmla="*/ 2147483647 h 106"/>
              <a:gd name="T30" fmla="*/ 2147483647 w 41"/>
              <a:gd name="T31" fmla="*/ 2147483647 h 106"/>
              <a:gd name="T32" fmla="*/ 2147483647 w 41"/>
              <a:gd name="T33" fmla="*/ 2147483647 h 106"/>
              <a:gd name="T34" fmla="*/ 2147483647 w 41"/>
              <a:gd name="T35" fmla="*/ 2147483647 h 106"/>
              <a:gd name="T36" fmla="*/ 2147483647 w 41"/>
              <a:gd name="T37" fmla="*/ 2147483647 h 106"/>
              <a:gd name="T38" fmla="*/ 2147483647 w 41"/>
              <a:gd name="T39" fmla="*/ 2147483647 h 106"/>
              <a:gd name="T40" fmla="*/ 2147483647 w 41"/>
              <a:gd name="T41" fmla="*/ 2147483647 h 106"/>
              <a:gd name="T42" fmla="*/ 2147483647 w 41"/>
              <a:gd name="T43" fmla="*/ 2147483647 h 106"/>
              <a:gd name="T44" fmla="*/ 2147483647 w 41"/>
              <a:gd name="T45" fmla="*/ 2147483647 h 106"/>
              <a:gd name="T46" fmla="*/ 2147483647 w 41"/>
              <a:gd name="T47" fmla="*/ 2147483647 h 106"/>
              <a:gd name="T48" fmla="*/ 2147483647 w 41"/>
              <a:gd name="T49" fmla="*/ 2147483647 h 106"/>
              <a:gd name="T50" fmla="*/ 2147483647 w 41"/>
              <a:gd name="T51" fmla="*/ 2147483647 h 106"/>
              <a:gd name="T52" fmla="*/ 2147483647 w 41"/>
              <a:gd name="T53" fmla="*/ 2147483647 h 106"/>
              <a:gd name="T54" fmla="*/ 2147483647 w 41"/>
              <a:gd name="T55" fmla="*/ 2147483647 h 10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1" h="106">
                <a:moveTo>
                  <a:pt x="12" y="8"/>
                </a:moveTo>
                <a:cubicBezTo>
                  <a:pt x="12" y="3"/>
                  <a:pt x="16" y="0"/>
                  <a:pt x="21" y="0"/>
                </a:cubicBezTo>
                <a:cubicBezTo>
                  <a:pt x="26" y="0"/>
                  <a:pt x="29" y="3"/>
                  <a:pt x="29" y="8"/>
                </a:cubicBezTo>
                <a:cubicBezTo>
                  <a:pt x="29" y="13"/>
                  <a:pt x="26" y="17"/>
                  <a:pt x="21" y="17"/>
                </a:cubicBezTo>
                <a:cubicBezTo>
                  <a:pt x="16" y="17"/>
                  <a:pt x="12" y="13"/>
                  <a:pt x="12" y="8"/>
                </a:cubicBezTo>
                <a:close/>
                <a:moveTo>
                  <a:pt x="30" y="21"/>
                </a:moveTo>
                <a:cubicBezTo>
                  <a:pt x="27" y="21"/>
                  <a:pt x="14" y="21"/>
                  <a:pt x="11" y="21"/>
                </a:cubicBezTo>
                <a:cubicBezTo>
                  <a:pt x="5" y="21"/>
                  <a:pt x="0" y="26"/>
                  <a:pt x="0" y="32"/>
                </a:cubicBezTo>
                <a:cubicBezTo>
                  <a:pt x="0" y="35"/>
                  <a:pt x="0" y="56"/>
                  <a:pt x="0" y="58"/>
                </a:cubicBezTo>
                <a:cubicBezTo>
                  <a:pt x="0" y="60"/>
                  <a:pt x="1" y="62"/>
                  <a:pt x="4" y="62"/>
                </a:cubicBezTo>
                <a:cubicBezTo>
                  <a:pt x="6" y="62"/>
                  <a:pt x="7" y="60"/>
                  <a:pt x="7" y="58"/>
                </a:cubicBezTo>
                <a:cubicBezTo>
                  <a:pt x="7" y="56"/>
                  <a:pt x="7" y="34"/>
                  <a:pt x="7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1" y="97"/>
                  <a:pt x="11" y="102"/>
                </a:cubicBezTo>
                <a:cubicBezTo>
                  <a:pt x="11" y="104"/>
                  <a:pt x="12" y="106"/>
                  <a:pt x="15" y="106"/>
                </a:cubicBezTo>
                <a:cubicBezTo>
                  <a:pt x="18" y="106"/>
                  <a:pt x="19" y="104"/>
                  <a:pt x="19" y="102"/>
                </a:cubicBezTo>
                <a:cubicBezTo>
                  <a:pt x="19" y="97"/>
                  <a:pt x="19" y="62"/>
                  <a:pt x="19" y="62"/>
                </a:cubicBezTo>
                <a:cubicBezTo>
                  <a:pt x="23" y="62"/>
                  <a:pt x="23" y="62"/>
                  <a:pt x="23" y="62"/>
                </a:cubicBezTo>
                <a:cubicBezTo>
                  <a:pt x="23" y="62"/>
                  <a:pt x="23" y="97"/>
                  <a:pt x="23" y="102"/>
                </a:cubicBezTo>
                <a:cubicBezTo>
                  <a:pt x="23" y="104"/>
                  <a:pt x="24" y="106"/>
                  <a:pt x="27" y="106"/>
                </a:cubicBezTo>
                <a:cubicBezTo>
                  <a:pt x="30" y="106"/>
                  <a:pt x="31" y="104"/>
                  <a:pt x="31" y="102"/>
                </a:cubicBezTo>
                <a:cubicBezTo>
                  <a:pt x="31" y="97"/>
                  <a:pt x="31" y="34"/>
                  <a:pt x="31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4"/>
                  <a:pt x="35" y="56"/>
                  <a:pt x="35" y="58"/>
                </a:cubicBezTo>
                <a:cubicBezTo>
                  <a:pt x="35" y="60"/>
                  <a:pt x="36" y="62"/>
                  <a:pt x="38" y="62"/>
                </a:cubicBezTo>
                <a:cubicBezTo>
                  <a:pt x="40" y="62"/>
                  <a:pt x="41" y="60"/>
                  <a:pt x="41" y="58"/>
                </a:cubicBezTo>
                <a:cubicBezTo>
                  <a:pt x="41" y="56"/>
                  <a:pt x="41" y="35"/>
                  <a:pt x="41" y="32"/>
                </a:cubicBezTo>
                <a:cubicBezTo>
                  <a:pt x="41" y="26"/>
                  <a:pt x="36" y="21"/>
                  <a:pt x="30" y="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07504" y="116632"/>
            <a:ext cx="5453737" cy="4666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ts val="3168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50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RMS and OMS user on-boarding </a:t>
            </a:r>
          </a:p>
        </p:txBody>
      </p:sp>
    </p:spTree>
    <p:extLst>
      <p:ext uri="{BB962C8B-B14F-4D97-AF65-F5344CB8AC3E}">
        <p14:creationId xmlns:p14="http://schemas.microsoft.com/office/powerpoint/2010/main" val="2964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358776" y="116632"/>
            <a:ext cx="8424000" cy="95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168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536377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1072753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609131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2145507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GB" kern="0" dirty="0" smtClean="0">
                <a:solidFill>
                  <a:schemeClr val="bg1"/>
                </a:solidFill>
              </a:rPr>
              <a:t>RMS core functionality &amp; services</a:t>
            </a:r>
            <a:endParaRPr lang="en-GB" kern="0" dirty="0">
              <a:solidFill>
                <a:schemeClr val="bg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859692"/>
              </p:ext>
            </p:extLst>
          </p:nvPr>
        </p:nvGraphicFramePr>
        <p:xfrm>
          <a:off x="116851" y="836712"/>
          <a:ext cx="8919645" cy="51150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73215"/>
                <a:gridCol w="2973215"/>
                <a:gridCol w="2973215"/>
              </a:tblGrid>
              <a:tr h="2301829"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Data</a:t>
                      </a:r>
                      <a:r>
                        <a:rPr lang="en-GB" sz="1800" b="1" baseline="0" dirty="0" smtClean="0"/>
                        <a:t> </a:t>
                      </a: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b="0" baseline="0" dirty="0" smtClean="0"/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b="0" baseline="0" dirty="0" smtClean="0"/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baseline="0" dirty="0" smtClean="0"/>
                        <a:t>Lists from EUTCT</a:t>
                      </a:r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baseline="0" dirty="0" smtClean="0"/>
                        <a:t>New lists for OMS &amp; PMS</a:t>
                      </a:r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baseline="0" dirty="0" smtClean="0"/>
                        <a:t>EDQM Lists &amp; U&amp;M Lists (ISO standard lists)</a:t>
                      </a:r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baseline="0" dirty="0" smtClean="0"/>
                        <a:t>EV lists (New)</a:t>
                      </a:r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baseline="0" dirty="0" smtClean="0"/>
                        <a:t>EV Terms (New)</a:t>
                      </a:r>
                      <a:endParaRPr lang="en-GB" sz="1400" b="0" dirty="0" smtClean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API</a:t>
                      </a: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dirty="0" smtClean="0"/>
                    </a:p>
                    <a:p>
                      <a:pPr marL="285750" marR="0" indent="-2857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dirty="0" smtClean="0"/>
                        <a:t>New API (Application</a:t>
                      </a:r>
                      <a:r>
                        <a:rPr lang="en-GB" sz="1400" b="0" baseline="0" dirty="0" smtClean="0"/>
                        <a:t> Programming Interface)</a:t>
                      </a:r>
                      <a:r>
                        <a:rPr lang="en-GB" sz="1400" b="0" dirty="0" smtClean="0"/>
                        <a:t> for NCAs and Industry to receive data from RMS and submit data to RMS</a:t>
                      </a:r>
                    </a:p>
                    <a:p>
                      <a:pPr marL="285750" marR="0" indent="-2857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dirty="0" smtClean="0"/>
                        <a:t>Backward compatible API for NCAs 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Requests</a:t>
                      </a:r>
                    </a:p>
                    <a:p>
                      <a:endParaRPr lang="en-GB" sz="1200" b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/>
                        <a:t>Submitting requests for New /Updated lists and terms via</a:t>
                      </a:r>
                      <a:r>
                        <a:rPr lang="en-GB" sz="1400" b="0" baseline="0" dirty="0" smtClean="0"/>
                        <a:t> RMS web interface</a:t>
                      </a:r>
                      <a:r>
                        <a:rPr lang="en-GB" sz="1400" b="0" dirty="0" smtClean="0"/>
                        <a:t> </a:t>
                      </a:r>
                      <a:r>
                        <a:rPr lang="en-GB" sz="1200" b="0" dirty="0" smtClean="0"/>
                        <a:t/>
                      </a:r>
                      <a:br>
                        <a:rPr lang="en-GB" sz="1200" b="0" dirty="0" smtClean="0"/>
                      </a:br>
                      <a:endParaRPr lang="en-GB" sz="1200" b="0" dirty="0" smtClean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</a:tr>
              <a:tr h="2117315">
                <a:tc>
                  <a:txBody>
                    <a:bodyPr/>
                    <a:lstStyle/>
                    <a:p>
                      <a:pPr marL="0" algn="l" defTabSz="1072753" rtl="0" eaLnBrk="1" latinLnBrk="0" hangingPunct="1"/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Translations</a:t>
                      </a:r>
                    </a:p>
                    <a:p>
                      <a:pPr marL="0" algn="l" defTabSz="1072753" rtl="0" eaLnBrk="1" latinLnBrk="0" hangingPunct="1"/>
                      <a:endParaRPr lang="en-GB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1072753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Translations done</a:t>
                      </a:r>
                      <a:r>
                        <a:rPr lang="en-GB" sz="1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directly via RMS (one by one) or via a bulk upload </a:t>
                      </a:r>
                    </a:p>
                    <a:p>
                      <a:pPr marL="171450" indent="-171450" algn="l" defTabSz="1072753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NCAs only functionality</a:t>
                      </a:r>
                    </a:p>
                    <a:p>
                      <a:pPr marL="0" algn="l" defTabSz="1072753" rtl="0" eaLnBrk="1" latinLnBrk="0" hangingPunct="1"/>
                      <a:endParaRPr lang="en-GB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072753" rtl="0" eaLnBrk="1" latinLnBrk="0" hangingPunct="1"/>
                      <a:endParaRPr lang="en-GB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72753" rtl="0" eaLnBrk="1" latinLnBrk="0" hangingPunct="1"/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Preferences</a:t>
                      </a:r>
                    </a:p>
                    <a:p>
                      <a:pPr marL="0" algn="l" defTabSz="1072753" rtl="0" eaLnBrk="1" latinLnBrk="0" hangingPunct="1"/>
                      <a:endParaRPr lang="en-GB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New capabilities to subscribe and receive notifications of changes, to tag terms</a:t>
                      </a:r>
                      <a:r>
                        <a:rPr lang="en-GB" sz="1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save searches</a:t>
                      </a:r>
                    </a:p>
                    <a:p>
                      <a:pPr marL="0" algn="l" defTabSz="1072753" rtl="0" eaLnBrk="1" latinLnBrk="0" hangingPunct="1"/>
                      <a:endParaRPr lang="en-GB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View, export,</a:t>
                      </a:r>
                      <a:r>
                        <a:rPr lang="en-GB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search</a:t>
                      </a:r>
                      <a:endParaRPr lang="en-GB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 smtClean="0"/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Functionality to view RMS Lists and Terms</a:t>
                      </a:r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Simple and advanced search</a:t>
                      </a:r>
                    </a:p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</a:tr>
              <a:tr h="695869">
                <a:tc gridSpan="3">
                  <a:txBody>
                    <a:bodyPr/>
                    <a:lstStyle/>
                    <a:p>
                      <a:pPr marL="0" algn="l" defTabSz="1072753" rtl="0" eaLnBrk="1" latinLnBrk="0" hangingPunct="1"/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Help and Support</a:t>
                      </a:r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New self-registration process to obtain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access to SPOR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Customer support, RMS user guide  </a:t>
                      </a:r>
                      <a:endParaRPr lang="en-GB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99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072753" rtl="0" eaLnBrk="1" latinLnBrk="0" hangingPunct="1"/>
                      <a:endParaRPr lang="en-GB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99CC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8"/>
          <p:cNvGrpSpPr>
            <a:grpSpLocks noChangeAspect="1"/>
          </p:cNvGrpSpPr>
          <p:nvPr/>
        </p:nvGrpSpPr>
        <p:grpSpPr bwMode="auto">
          <a:xfrm>
            <a:off x="5429193" y="4865932"/>
            <a:ext cx="310941" cy="291260"/>
            <a:chOff x="2416" y="2945"/>
            <a:chExt cx="237" cy="222"/>
          </a:xfrm>
        </p:grpSpPr>
        <p:sp>
          <p:nvSpPr>
            <p:cNvPr id="9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16" y="2945"/>
              <a:ext cx="237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413" y="2945"/>
              <a:ext cx="243" cy="222"/>
            </a:xfrm>
            <a:custGeom>
              <a:avLst/>
              <a:gdLst>
                <a:gd name="T0" fmla="*/ 40 w 81"/>
                <a:gd name="T1" fmla="*/ 45 h 74"/>
                <a:gd name="T2" fmla="*/ 59 w 81"/>
                <a:gd name="T3" fmla="*/ 38 h 74"/>
                <a:gd name="T4" fmla="*/ 54 w 81"/>
                <a:gd name="T5" fmla="*/ 25 h 74"/>
                <a:gd name="T6" fmla="*/ 40 w 81"/>
                <a:gd name="T7" fmla="*/ 30 h 74"/>
                <a:gd name="T8" fmla="*/ 26 w 81"/>
                <a:gd name="T9" fmla="*/ 25 h 74"/>
                <a:gd name="T10" fmla="*/ 22 w 81"/>
                <a:gd name="T11" fmla="*/ 38 h 74"/>
                <a:gd name="T12" fmla="*/ 40 w 81"/>
                <a:gd name="T13" fmla="*/ 45 h 74"/>
                <a:gd name="T14" fmla="*/ 40 w 81"/>
                <a:gd name="T15" fmla="*/ 18 h 74"/>
                <a:gd name="T16" fmla="*/ 50 w 81"/>
                <a:gd name="T17" fmla="*/ 14 h 74"/>
                <a:gd name="T18" fmla="*/ 46 w 81"/>
                <a:gd name="T19" fmla="*/ 3 h 74"/>
                <a:gd name="T20" fmla="*/ 40 w 81"/>
                <a:gd name="T21" fmla="*/ 0 h 74"/>
                <a:gd name="T22" fmla="*/ 34 w 81"/>
                <a:gd name="T23" fmla="*/ 3 h 74"/>
                <a:gd name="T24" fmla="*/ 30 w 81"/>
                <a:gd name="T25" fmla="*/ 14 h 74"/>
                <a:gd name="T26" fmla="*/ 40 w 81"/>
                <a:gd name="T27" fmla="*/ 18 h 74"/>
                <a:gd name="T28" fmla="*/ 76 w 81"/>
                <a:gd name="T29" fmla="*/ 49 h 74"/>
                <a:gd name="T30" fmla="*/ 61 w 81"/>
                <a:gd name="T31" fmla="*/ 43 h 74"/>
                <a:gd name="T32" fmla="*/ 63 w 81"/>
                <a:gd name="T33" fmla="*/ 48 h 74"/>
                <a:gd name="T34" fmla="*/ 40 w 81"/>
                <a:gd name="T35" fmla="*/ 58 h 74"/>
                <a:gd name="T36" fmla="*/ 18 w 81"/>
                <a:gd name="T37" fmla="*/ 48 h 74"/>
                <a:gd name="T38" fmla="*/ 20 w 81"/>
                <a:gd name="T39" fmla="*/ 43 h 74"/>
                <a:gd name="T40" fmla="*/ 4 w 81"/>
                <a:gd name="T41" fmla="*/ 49 h 74"/>
                <a:gd name="T42" fmla="*/ 4 w 81"/>
                <a:gd name="T43" fmla="*/ 57 h 74"/>
                <a:gd name="T44" fmla="*/ 33 w 81"/>
                <a:gd name="T45" fmla="*/ 72 h 74"/>
                <a:gd name="T46" fmla="*/ 48 w 81"/>
                <a:gd name="T47" fmla="*/ 72 h 74"/>
                <a:gd name="T48" fmla="*/ 77 w 81"/>
                <a:gd name="T49" fmla="*/ 57 h 74"/>
                <a:gd name="T50" fmla="*/ 76 w 81"/>
                <a:gd name="T51" fmla="*/ 4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1" h="74">
                  <a:moveTo>
                    <a:pt x="40" y="45"/>
                  </a:moveTo>
                  <a:cubicBezTo>
                    <a:pt x="50" y="45"/>
                    <a:pt x="58" y="42"/>
                    <a:pt x="59" y="38"/>
                  </a:cubicBezTo>
                  <a:cubicBezTo>
                    <a:pt x="57" y="34"/>
                    <a:pt x="56" y="29"/>
                    <a:pt x="54" y="25"/>
                  </a:cubicBezTo>
                  <a:cubicBezTo>
                    <a:pt x="53" y="28"/>
                    <a:pt x="47" y="30"/>
                    <a:pt x="40" y="30"/>
                  </a:cubicBezTo>
                  <a:cubicBezTo>
                    <a:pt x="33" y="30"/>
                    <a:pt x="27" y="28"/>
                    <a:pt x="26" y="25"/>
                  </a:cubicBezTo>
                  <a:cubicBezTo>
                    <a:pt x="25" y="29"/>
                    <a:pt x="23" y="34"/>
                    <a:pt x="22" y="38"/>
                  </a:cubicBezTo>
                  <a:cubicBezTo>
                    <a:pt x="22" y="42"/>
                    <a:pt x="30" y="45"/>
                    <a:pt x="40" y="45"/>
                  </a:cubicBezTo>
                  <a:close/>
                  <a:moveTo>
                    <a:pt x="40" y="18"/>
                  </a:moveTo>
                  <a:cubicBezTo>
                    <a:pt x="45" y="18"/>
                    <a:pt x="49" y="16"/>
                    <a:pt x="50" y="14"/>
                  </a:cubicBezTo>
                  <a:cubicBezTo>
                    <a:pt x="49" y="9"/>
                    <a:pt x="47" y="5"/>
                    <a:pt x="46" y="3"/>
                  </a:cubicBezTo>
                  <a:cubicBezTo>
                    <a:pt x="46" y="1"/>
                    <a:pt x="43" y="0"/>
                    <a:pt x="40" y="0"/>
                  </a:cubicBezTo>
                  <a:cubicBezTo>
                    <a:pt x="38" y="0"/>
                    <a:pt x="35" y="1"/>
                    <a:pt x="34" y="3"/>
                  </a:cubicBezTo>
                  <a:cubicBezTo>
                    <a:pt x="33" y="5"/>
                    <a:pt x="32" y="9"/>
                    <a:pt x="30" y="14"/>
                  </a:cubicBezTo>
                  <a:cubicBezTo>
                    <a:pt x="31" y="16"/>
                    <a:pt x="36" y="18"/>
                    <a:pt x="40" y="18"/>
                  </a:cubicBezTo>
                  <a:close/>
                  <a:moveTo>
                    <a:pt x="76" y="49"/>
                  </a:moveTo>
                  <a:cubicBezTo>
                    <a:pt x="61" y="43"/>
                    <a:pt x="61" y="43"/>
                    <a:pt x="61" y="43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53"/>
                    <a:pt x="52" y="58"/>
                    <a:pt x="40" y="58"/>
                  </a:cubicBezTo>
                  <a:cubicBezTo>
                    <a:pt x="28" y="58"/>
                    <a:pt x="18" y="53"/>
                    <a:pt x="18" y="48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0" y="51"/>
                    <a:pt x="0" y="54"/>
                    <a:pt x="4" y="57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7" y="74"/>
                    <a:pt x="44" y="74"/>
                    <a:pt x="48" y="72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81" y="54"/>
                    <a:pt x="81" y="51"/>
                    <a:pt x="76" y="4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23" name="Picture 22" descr="34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3507" y="2780928"/>
            <a:ext cx="157710" cy="257188"/>
          </a:xfrm>
          <a:prstGeom prst="rect">
            <a:avLst/>
          </a:prstGeom>
        </p:spPr>
      </p:pic>
      <p:pic>
        <p:nvPicPr>
          <p:cNvPr id="24" name="Picture 23" descr="34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2442" y="4879846"/>
            <a:ext cx="157710" cy="257188"/>
          </a:xfrm>
          <a:prstGeom prst="rect">
            <a:avLst/>
          </a:prstGeom>
        </p:spPr>
      </p:pic>
      <p:pic>
        <p:nvPicPr>
          <p:cNvPr id="26" name="Picture 25" descr="34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2173" y="2780928"/>
            <a:ext cx="157710" cy="257188"/>
          </a:xfrm>
          <a:prstGeom prst="rect">
            <a:avLst/>
          </a:prstGeom>
        </p:spPr>
      </p:pic>
      <p:pic>
        <p:nvPicPr>
          <p:cNvPr id="27" name="Picture 26" descr="34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6778" y="4900113"/>
            <a:ext cx="157710" cy="257188"/>
          </a:xfrm>
          <a:prstGeom prst="rect">
            <a:avLst/>
          </a:prstGeom>
        </p:spPr>
      </p:pic>
      <p:pic>
        <p:nvPicPr>
          <p:cNvPr id="28" name="Picture 27" descr="34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780928"/>
            <a:ext cx="157710" cy="257188"/>
          </a:xfrm>
          <a:prstGeom prst="rect">
            <a:avLst/>
          </a:prstGeom>
        </p:spPr>
      </p:pic>
      <p:grpSp>
        <p:nvGrpSpPr>
          <p:cNvPr id="37" name="Group 8"/>
          <p:cNvGrpSpPr>
            <a:grpSpLocks noChangeAspect="1"/>
          </p:cNvGrpSpPr>
          <p:nvPr/>
        </p:nvGrpSpPr>
        <p:grpSpPr bwMode="auto">
          <a:xfrm>
            <a:off x="2460859" y="4873389"/>
            <a:ext cx="310941" cy="291260"/>
            <a:chOff x="2416" y="2945"/>
            <a:chExt cx="237" cy="222"/>
          </a:xfrm>
        </p:grpSpPr>
        <p:sp>
          <p:nvSpPr>
            <p:cNvPr id="38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16" y="2945"/>
              <a:ext cx="237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9"/>
            <p:cNvSpPr>
              <a:spLocks noEditPoints="1"/>
            </p:cNvSpPr>
            <p:nvPr/>
          </p:nvSpPr>
          <p:spPr bwMode="auto">
            <a:xfrm>
              <a:off x="2413" y="2945"/>
              <a:ext cx="243" cy="222"/>
            </a:xfrm>
            <a:custGeom>
              <a:avLst/>
              <a:gdLst>
                <a:gd name="T0" fmla="*/ 40 w 81"/>
                <a:gd name="T1" fmla="*/ 45 h 74"/>
                <a:gd name="T2" fmla="*/ 59 w 81"/>
                <a:gd name="T3" fmla="*/ 38 h 74"/>
                <a:gd name="T4" fmla="*/ 54 w 81"/>
                <a:gd name="T5" fmla="*/ 25 h 74"/>
                <a:gd name="T6" fmla="*/ 40 w 81"/>
                <a:gd name="T7" fmla="*/ 30 h 74"/>
                <a:gd name="T8" fmla="*/ 26 w 81"/>
                <a:gd name="T9" fmla="*/ 25 h 74"/>
                <a:gd name="T10" fmla="*/ 22 w 81"/>
                <a:gd name="T11" fmla="*/ 38 h 74"/>
                <a:gd name="T12" fmla="*/ 40 w 81"/>
                <a:gd name="T13" fmla="*/ 45 h 74"/>
                <a:gd name="T14" fmla="*/ 40 w 81"/>
                <a:gd name="T15" fmla="*/ 18 h 74"/>
                <a:gd name="T16" fmla="*/ 50 w 81"/>
                <a:gd name="T17" fmla="*/ 14 h 74"/>
                <a:gd name="T18" fmla="*/ 46 w 81"/>
                <a:gd name="T19" fmla="*/ 3 h 74"/>
                <a:gd name="T20" fmla="*/ 40 w 81"/>
                <a:gd name="T21" fmla="*/ 0 h 74"/>
                <a:gd name="T22" fmla="*/ 34 w 81"/>
                <a:gd name="T23" fmla="*/ 3 h 74"/>
                <a:gd name="T24" fmla="*/ 30 w 81"/>
                <a:gd name="T25" fmla="*/ 14 h 74"/>
                <a:gd name="T26" fmla="*/ 40 w 81"/>
                <a:gd name="T27" fmla="*/ 18 h 74"/>
                <a:gd name="T28" fmla="*/ 76 w 81"/>
                <a:gd name="T29" fmla="*/ 49 h 74"/>
                <a:gd name="T30" fmla="*/ 61 w 81"/>
                <a:gd name="T31" fmla="*/ 43 h 74"/>
                <a:gd name="T32" fmla="*/ 63 w 81"/>
                <a:gd name="T33" fmla="*/ 48 h 74"/>
                <a:gd name="T34" fmla="*/ 40 w 81"/>
                <a:gd name="T35" fmla="*/ 58 h 74"/>
                <a:gd name="T36" fmla="*/ 18 w 81"/>
                <a:gd name="T37" fmla="*/ 48 h 74"/>
                <a:gd name="T38" fmla="*/ 20 w 81"/>
                <a:gd name="T39" fmla="*/ 43 h 74"/>
                <a:gd name="T40" fmla="*/ 4 w 81"/>
                <a:gd name="T41" fmla="*/ 49 h 74"/>
                <a:gd name="T42" fmla="*/ 4 w 81"/>
                <a:gd name="T43" fmla="*/ 57 h 74"/>
                <a:gd name="T44" fmla="*/ 33 w 81"/>
                <a:gd name="T45" fmla="*/ 72 h 74"/>
                <a:gd name="T46" fmla="*/ 48 w 81"/>
                <a:gd name="T47" fmla="*/ 72 h 74"/>
                <a:gd name="T48" fmla="*/ 77 w 81"/>
                <a:gd name="T49" fmla="*/ 57 h 74"/>
                <a:gd name="T50" fmla="*/ 76 w 81"/>
                <a:gd name="T51" fmla="*/ 4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1" h="74">
                  <a:moveTo>
                    <a:pt x="40" y="45"/>
                  </a:moveTo>
                  <a:cubicBezTo>
                    <a:pt x="50" y="45"/>
                    <a:pt x="58" y="42"/>
                    <a:pt x="59" y="38"/>
                  </a:cubicBezTo>
                  <a:cubicBezTo>
                    <a:pt x="57" y="34"/>
                    <a:pt x="56" y="29"/>
                    <a:pt x="54" y="25"/>
                  </a:cubicBezTo>
                  <a:cubicBezTo>
                    <a:pt x="53" y="28"/>
                    <a:pt x="47" y="30"/>
                    <a:pt x="40" y="30"/>
                  </a:cubicBezTo>
                  <a:cubicBezTo>
                    <a:pt x="33" y="30"/>
                    <a:pt x="27" y="28"/>
                    <a:pt x="26" y="25"/>
                  </a:cubicBezTo>
                  <a:cubicBezTo>
                    <a:pt x="25" y="29"/>
                    <a:pt x="23" y="34"/>
                    <a:pt x="22" y="38"/>
                  </a:cubicBezTo>
                  <a:cubicBezTo>
                    <a:pt x="22" y="42"/>
                    <a:pt x="30" y="45"/>
                    <a:pt x="40" y="45"/>
                  </a:cubicBezTo>
                  <a:close/>
                  <a:moveTo>
                    <a:pt x="40" y="18"/>
                  </a:moveTo>
                  <a:cubicBezTo>
                    <a:pt x="45" y="18"/>
                    <a:pt x="49" y="16"/>
                    <a:pt x="50" y="14"/>
                  </a:cubicBezTo>
                  <a:cubicBezTo>
                    <a:pt x="49" y="9"/>
                    <a:pt x="47" y="5"/>
                    <a:pt x="46" y="3"/>
                  </a:cubicBezTo>
                  <a:cubicBezTo>
                    <a:pt x="46" y="1"/>
                    <a:pt x="43" y="0"/>
                    <a:pt x="40" y="0"/>
                  </a:cubicBezTo>
                  <a:cubicBezTo>
                    <a:pt x="38" y="0"/>
                    <a:pt x="35" y="1"/>
                    <a:pt x="34" y="3"/>
                  </a:cubicBezTo>
                  <a:cubicBezTo>
                    <a:pt x="33" y="5"/>
                    <a:pt x="32" y="9"/>
                    <a:pt x="30" y="14"/>
                  </a:cubicBezTo>
                  <a:cubicBezTo>
                    <a:pt x="31" y="16"/>
                    <a:pt x="36" y="18"/>
                    <a:pt x="40" y="18"/>
                  </a:cubicBezTo>
                  <a:close/>
                  <a:moveTo>
                    <a:pt x="76" y="49"/>
                  </a:moveTo>
                  <a:cubicBezTo>
                    <a:pt x="61" y="43"/>
                    <a:pt x="61" y="43"/>
                    <a:pt x="61" y="43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53"/>
                    <a:pt x="52" y="58"/>
                    <a:pt x="40" y="58"/>
                  </a:cubicBezTo>
                  <a:cubicBezTo>
                    <a:pt x="28" y="58"/>
                    <a:pt x="18" y="53"/>
                    <a:pt x="18" y="48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0" y="51"/>
                    <a:pt x="0" y="54"/>
                    <a:pt x="4" y="57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7" y="74"/>
                    <a:pt x="44" y="74"/>
                    <a:pt x="48" y="72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81" y="54"/>
                    <a:pt x="81" y="51"/>
                    <a:pt x="76" y="4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40" name="Picture 39" descr="34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0114" y="4900004"/>
            <a:ext cx="157710" cy="257188"/>
          </a:xfrm>
          <a:prstGeom prst="rect">
            <a:avLst/>
          </a:prstGeom>
        </p:spPr>
      </p:pic>
      <p:pic>
        <p:nvPicPr>
          <p:cNvPr id="41" name="Picture 40" descr="34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6011" y="6152350"/>
            <a:ext cx="118490" cy="193229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5080029" y="6121871"/>
            <a:ext cx="3740443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00" dirty="0" smtClean="0"/>
              <a:t>New or improved functionality, content comparing to EUTCT</a:t>
            </a:r>
            <a:endParaRPr lang="en-GB" sz="800" dirty="0"/>
          </a:p>
        </p:txBody>
      </p:sp>
      <p:grpSp>
        <p:nvGrpSpPr>
          <p:cNvPr id="43" name="Group 8"/>
          <p:cNvGrpSpPr>
            <a:grpSpLocks noChangeAspect="1"/>
          </p:cNvGrpSpPr>
          <p:nvPr/>
        </p:nvGrpSpPr>
        <p:grpSpPr bwMode="auto">
          <a:xfrm>
            <a:off x="4860032" y="6452114"/>
            <a:ext cx="193070" cy="180850"/>
            <a:chOff x="2416" y="2945"/>
            <a:chExt cx="237" cy="222"/>
          </a:xfrm>
        </p:grpSpPr>
        <p:sp>
          <p:nvSpPr>
            <p:cNvPr id="44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16" y="2945"/>
              <a:ext cx="237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9"/>
            <p:cNvSpPr>
              <a:spLocks noEditPoints="1"/>
            </p:cNvSpPr>
            <p:nvPr/>
          </p:nvSpPr>
          <p:spPr bwMode="auto">
            <a:xfrm>
              <a:off x="2413" y="2945"/>
              <a:ext cx="243" cy="222"/>
            </a:xfrm>
            <a:custGeom>
              <a:avLst/>
              <a:gdLst>
                <a:gd name="T0" fmla="*/ 40 w 81"/>
                <a:gd name="T1" fmla="*/ 45 h 74"/>
                <a:gd name="T2" fmla="*/ 59 w 81"/>
                <a:gd name="T3" fmla="*/ 38 h 74"/>
                <a:gd name="T4" fmla="*/ 54 w 81"/>
                <a:gd name="T5" fmla="*/ 25 h 74"/>
                <a:gd name="T6" fmla="*/ 40 w 81"/>
                <a:gd name="T7" fmla="*/ 30 h 74"/>
                <a:gd name="T8" fmla="*/ 26 w 81"/>
                <a:gd name="T9" fmla="*/ 25 h 74"/>
                <a:gd name="T10" fmla="*/ 22 w 81"/>
                <a:gd name="T11" fmla="*/ 38 h 74"/>
                <a:gd name="T12" fmla="*/ 40 w 81"/>
                <a:gd name="T13" fmla="*/ 45 h 74"/>
                <a:gd name="T14" fmla="*/ 40 w 81"/>
                <a:gd name="T15" fmla="*/ 18 h 74"/>
                <a:gd name="T16" fmla="*/ 50 w 81"/>
                <a:gd name="T17" fmla="*/ 14 h 74"/>
                <a:gd name="T18" fmla="*/ 46 w 81"/>
                <a:gd name="T19" fmla="*/ 3 h 74"/>
                <a:gd name="T20" fmla="*/ 40 w 81"/>
                <a:gd name="T21" fmla="*/ 0 h 74"/>
                <a:gd name="T22" fmla="*/ 34 w 81"/>
                <a:gd name="T23" fmla="*/ 3 h 74"/>
                <a:gd name="T24" fmla="*/ 30 w 81"/>
                <a:gd name="T25" fmla="*/ 14 h 74"/>
                <a:gd name="T26" fmla="*/ 40 w 81"/>
                <a:gd name="T27" fmla="*/ 18 h 74"/>
                <a:gd name="T28" fmla="*/ 76 w 81"/>
                <a:gd name="T29" fmla="*/ 49 h 74"/>
                <a:gd name="T30" fmla="*/ 61 w 81"/>
                <a:gd name="T31" fmla="*/ 43 h 74"/>
                <a:gd name="T32" fmla="*/ 63 w 81"/>
                <a:gd name="T33" fmla="*/ 48 h 74"/>
                <a:gd name="T34" fmla="*/ 40 w 81"/>
                <a:gd name="T35" fmla="*/ 58 h 74"/>
                <a:gd name="T36" fmla="*/ 18 w 81"/>
                <a:gd name="T37" fmla="*/ 48 h 74"/>
                <a:gd name="T38" fmla="*/ 20 w 81"/>
                <a:gd name="T39" fmla="*/ 43 h 74"/>
                <a:gd name="T40" fmla="*/ 4 w 81"/>
                <a:gd name="T41" fmla="*/ 49 h 74"/>
                <a:gd name="T42" fmla="*/ 4 w 81"/>
                <a:gd name="T43" fmla="*/ 57 h 74"/>
                <a:gd name="T44" fmla="*/ 33 w 81"/>
                <a:gd name="T45" fmla="*/ 72 h 74"/>
                <a:gd name="T46" fmla="*/ 48 w 81"/>
                <a:gd name="T47" fmla="*/ 72 h 74"/>
                <a:gd name="T48" fmla="*/ 77 w 81"/>
                <a:gd name="T49" fmla="*/ 57 h 74"/>
                <a:gd name="T50" fmla="*/ 76 w 81"/>
                <a:gd name="T51" fmla="*/ 4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1" h="74">
                  <a:moveTo>
                    <a:pt x="40" y="45"/>
                  </a:moveTo>
                  <a:cubicBezTo>
                    <a:pt x="50" y="45"/>
                    <a:pt x="58" y="42"/>
                    <a:pt x="59" y="38"/>
                  </a:cubicBezTo>
                  <a:cubicBezTo>
                    <a:pt x="57" y="34"/>
                    <a:pt x="56" y="29"/>
                    <a:pt x="54" y="25"/>
                  </a:cubicBezTo>
                  <a:cubicBezTo>
                    <a:pt x="53" y="28"/>
                    <a:pt x="47" y="30"/>
                    <a:pt x="40" y="30"/>
                  </a:cubicBezTo>
                  <a:cubicBezTo>
                    <a:pt x="33" y="30"/>
                    <a:pt x="27" y="28"/>
                    <a:pt x="26" y="25"/>
                  </a:cubicBezTo>
                  <a:cubicBezTo>
                    <a:pt x="25" y="29"/>
                    <a:pt x="23" y="34"/>
                    <a:pt x="22" y="38"/>
                  </a:cubicBezTo>
                  <a:cubicBezTo>
                    <a:pt x="22" y="42"/>
                    <a:pt x="30" y="45"/>
                    <a:pt x="40" y="45"/>
                  </a:cubicBezTo>
                  <a:close/>
                  <a:moveTo>
                    <a:pt x="40" y="18"/>
                  </a:moveTo>
                  <a:cubicBezTo>
                    <a:pt x="45" y="18"/>
                    <a:pt x="49" y="16"/>
                    <a:pt x="50" y="14"/>
                  </a:cubicBezTo>
                  <a:cubicBezTo>
                    <a:pt x="49" y="9"/>
                    <a:pt x="47" y="5"/>
                    <a:pt x="46" y="3"/>
                  </a:cubicBezTo>
                  <a:cubicBezTo>
                    <a:pt x="46" y="1"/>
                    <a:pt x="43" y="0"/>
                    <a:pt x="40" y="0"/>
                  </a:cubicBezTo>
                  <a:cubicBezTo>
                    <a:pt x="38" y="0"/>
                    <a:pt x="35" y="1"/>
                    <a:pt x="34" y="3"/>
                  </a:cubicBezTo>
                  <a:cubicBezTo>
                    <a:pt x="33" y="5"/>
                    <a:pt x="32" y="9"/>
                    <a:pt x="30" y="14"/>
                  </a:cubicBezTo>
                  <a:cubicBezTo>
                    <a:pt x="31" y="16"/>
                    <a:pt x="36" y="18"/>
                    <a:pt x="40" y="18"/>
                  </a:cubicBezTo>
                  <a:close/>
                  <a:moveTo>
                    <a:pt x="76" y="49"/>
                  </a:moveTo>
                  <a:cubicBezTo>
                    <a:pt x="61" y="43"/>
                    <a:pt x="61" y="43"/>
                    <a:pt x="61" y="43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53"/>
                    <a:pt x="52" y="58"/>
                    <a:pt x="40" y="58"/>
                  </a:cubicBezTo>
                  <a:cubicBezTo>
                    <a:pt x="28" y="58"/>
                    <a:pt x="18" y="53"/>
                    <a:pt x="18" y="48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0" y="51"/>
                    <a:pt x="0" y="54"/>
                    <a:pt x="4" y="57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7" y="74"/>
                    <a:pt x="44" y="74"/>
                    <a:pt x="48" y="72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81" y="54"/>
                    <a:pt x="81" y="51"/>
                    <a:pt x="76" y="4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081390" y="6358712"/>
            <a:ext cx="38884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Area where functionality is not be fully working but this not prevents the business process to be executed</a:t>
            </a:r>
            <a:endParaRPr lang="en-GB" sz="800" dirty="0"/>
          </a:p>
        </p:txBody>
      </p:sp>
      <p:pic>
        <p:nvPicPr>
          <p:cNvPr id="47" name="Picture 46" descr="34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6778" y="5661248"/>
            <a:ext cx="157710" cy="2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21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777706" y="4155465"/>
            <a:ext cx="2998816" cy="2492990"/>
          </a:xfrm>
          <a:prstGeom prst="rect">
            <a:avLst/>
          </a:prstGeom>
          <a:solidFill>
            <a:schemeClr val="bg1"/>
          </a:solidFill>
          <a:ln w="9525">
            <a:solidFill>
              <a:srgbClr val="009BBB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lvl="0" algn="l">
              <a:lnSpc>
                <a:spcPct val="100000"/>
              </a:lnSpc>
            </a:pPr>
            <a:r>
              <a:rPr lang="en-GB" sz="1200" dirty="0"/>
              <a:t>Referentials data will be expanded </a:t>
            </a:r>
            <a:r>
              <a:rPr lang="en-GB" sz="1200" dirty="0" smtClean="0"/>
              <a:t>over time </a:t>
            </a:r>
            <a:r>
              <a:rPr lang="en-GB" sz="1200" dirty="0"/>
              <a:t>with Lists to support ISO standards for products and substances: ISO 11238 – Referential data to support substance registration and ISO 11615 – Referential data to support </a:t>
            </a:r>
            <a:r>
              <a:rPr lang="en-GB" sz="1200" dirty="0" smtClean="0"/>
              <a:t>products</a:t>
            </a:r>
          </a:p>
          <a:p>
            <a:pPr lvl="0" algn="l">
              <a:lnSpc>
                <a:spcPct val="100000"/>
              </a:lnSpc>
            </a:pPr>
            <a:endParaRPr lang="en-GB" sz="1200" dirty="0"/>
          </a:p>
          <a:p>
            <a:pPr lvl="0" algn="l">
              <a:lnSpc>
                <a:spcPct val="100000"/>
              </a:lnSpc>
            </a:pPr>
            <a:r>
              <a:rPr lang="en-GB" sz="1200" dirty="0" smtClean="0"/>
              <a:t>Further </a:t>
            </a:r>
            <a:r>
              <a:rPr lang="en-GB" sz="1200" dirty="0"/>
              <a:t>Lists can also be added upon request, usually as a result of the introduction of new Telematics </a:t>
            </a:r>
            <a:r>
              <a:rPr lang="en-GB" sz="1200" dirty="0" smtClean="0"/>
              <a:t>systems</a:t>
            </a:r>
            <a:endParaRPr lang="en-GB" sz="1200" dirty="0"/>
          </a:p>
        </p:txBody>
      </p:sp>
      <p:cxnSp>
        <p:nvCxnSpPr>
          <p:cNvPr id="8" name="Straight Arrow Connector 6"/>
          <p:cNvCxnSpPr>
            <a:cxnSpLocks noChangeShapeType="1"/>
          </p:cNvCxnSpPr>
          <p:nvPr/>
        </p:nvCxnSpPr>
        <p:spPr bwMode="auto">
          <a:xfrm>
            <a:off x="539552" y="3362325"/>
            <a:ext cx="8051511" cy="0"/>
          </a:xfrm>
          <a:prstGeom prst="straightConnector1">
            <a:avLst/>
          </a:prstGeom>
          <a:noFill/>
          <a:ln w="38100" algn="ctr">
            <a:solidFill>
              <a:srgbClr val="00517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Oval 8"/>
          <p:cNvSpPr/>
          <p:nvPr/>
        </p:nvSpPr>
        <p:spPr bwMode="auto">
          <a:xfrm>
            <a:off x="1288171" y="3279467"/>
            <a:ext cx="148254" cy="148255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1C9FB6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GB" sz="14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10" name="Straight Connector 9"/>
          <p:cNvCxnSpPr>
            <a:cxnSpLocks noChangeShapeType="1"/>
            <a:stCxn id="9" idx="4"/>
          </p:cNvCxnSpPr>
          <p:nvPr/>
        </p:nvCxnSpPr>
        <p:spPr bwMode="auto">
          <a:xfrm>
            <a:off x="1362298" y="3427722"/>
            <a:ext cx="794" cy="536266"/>
          </a:xfrm>
          <a:prstGeom prst="line">
            <a:avLst/>
          </a:prstGeom>
          <a:noFill/>
          <a:ln w="317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utoShape 11"/>
          <p:cNvSpPr>
            <a:spLocks noChangeAspect="1" noChangeArrowheads="1" noTextEdit="1"/>
          </p:cNvSpPr>
          <p:nvPr/>
        </p:nvSpPr>
        <p:spPr bwMode="auto">
          <a:xfrm>
            <a:off x="4584700" y="4329113"/>
            <a:ext cx="1809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defRPr/>
            </a:pPr>
            <a:endParaRPr lang="en-GB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Straight Connector 46"/>
          <p:cNvCxnSpPr>
            <a:cxnSpLocks noChangeShapeType="1"/>
            <a:endCxn id="9" idx="0"/>
          </p:cNvCxnSpPr>
          <p:nvPr/>
        </p:nvCxnSpPr>
        <p:spPr bwMode="auto">
          <a:xfrm flipH="1">
            <a:off x="1362298" y="1556792"/>
            <a:ext cx="13421" cy="1722675"/>
          </a:xfrm>
          <a:prstGeom prst="line">
            <a:avLst/>
          </a:prstGeom>
          <a:noFill/>
          <a:ln w="3175" algn="ctr">
            <a:solidFill>
              <a:srgbClr val="009BBB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2"/>
          <p:cNvSpPr/>
          <p:nvPr/>
        </p:nvSpPr>
        <p:spPr bwMode="auto">
          <a:xfrm>
            <a:off x="1547664" y="1196752"/>
            <a:ext cx="22548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GB" altLang="en-US" sz="1400" kern="0" dirty="0" smtClean="0">
                <a:solidFill>
                  <a:srgbClr val="001C8D"/>
                </a:solidFill>
              </a:rPr>
              <a:t>RMS go-live Q2 2017</a:t>
            </a:r>
            <a:endParaRPr lang="en-GB" altLang="en-US" sz="1400" kern="0" dirty="0">
              <a:solidFill>
                <a:srgbClr val="001C8D"/>
              </a:solidFill>
            </a:endParaRPr>
          </a:p>
        </p:txBody>
      </p:sp>
      <p:grpSp>
        <p:nvGrpSpPr>
          <p:cNvPr id="19" name="Group 57"/>
          <p:cNvGrpSpPr>
            <a:grpSpLocks/>
          </p:cNvGrpSpPr>
          <p:nvPr/>
        </p:nvGrpSpPr>
        <p:grpSpPr bwMode="auto">
          <a:xfrm>
            <a:off x="1187624" y="3895232"/>
            <a:ext cx="352425" cy="339725"/>
            <a:chOff x="4291177" y="3361690"/>
            <a:chExt cx="352395" cy="339988"/>
          </a:xfrm>
        </p:grpSpPr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4291177" y="3361690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alt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2" name="AutoShape 12"/>
            <p:cNvSpPr>
              <a:spLocks noChangeAspect="1" noChangeArrowheads="1" noTextEdit="1"/>
            </p:cNvSpPr>
            <p:nvPr/>
          </p:nvSpPr>
          <p:spPr bwMode="auto">
            <a:xfrm>
              <a:off x="4381376" y="3443858"/>
              <a:ext cx="219075" cy="20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79512" y="4247674"/>
            <a:ext cx="5301515" cy="21236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71450" indent="-17145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fr-FR" altLang="en-US" sz="1200" b="1" kern="0" dirty="0" smtClean="0">
                <a:solidFill>
                  <a:srgbClr val="000000"/>
                </a:solidFill>
              </a:rPr>
              <a:t>Lists migrated </a:t>
            </a:r>
            <a:r>
              <a:rPr lang="fr-FR" altLang="en-US" sz="1200" kern="0" dirty="0" smtClean="0">
                <a:solidFill>
                  <a:srgbClr val="000000"/>
                </a:solidFill>
              </a:rPr>
              <a:t>from the EUTCT (e.g. </a:t>
            </a:r>
            <a:r>
              <a:rPr lang="fr-FR" altLang="en-US" sz="1200" kern="0" dirty="0" err="1" smtClean="0">
                <a:solidFill>
                  <a:srgbClr val="000000"/>
                </a:solidFill>
              </a:rPr>
              <a:t>Shelf</a:t>
            </a:r>
            <a:r>
              <a:rPr lang="fr-FR" altLang="en-US" sz="1200" kern="0" dirty="0" smtClean="0">
                <a:solidFill>
                  <a:srgbClr val="000000"/>
                </a:solidFill>
              </a:rPr>
              <a:t> life type, Target species)</a:t>
            </a:r>
          </a:p>
          <a:p>
            <a:pPr marL="171450" lvl="0" indent="-17145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200" b="1" dirty="0">
                <a:ea typeface="Verdana"/>
                <a:cs typeface="Times New Roman"/>
              </a:rPr>
              <a:t>New Lists</a:t>
            </a:r>
            <a:r>
              <a:rPr lang="en-GB" sz="1200" dirty="0">
                <a:ea typeface="Verdana"/>
                <a:cs typeface="Times New Roman"/>
              </a:rPr>
              <a:t> to support OMS (e.g. party classification</a:t>
            </a:r>
            <a:r>
              <a:rPr lang="en-GB" sz="1200" dirty="0" smtClean="0">
                <a:ea typeface="Verdana"/>
                <a:cs typeface="Times New Roman"/>
              </a:rPr>
              <a:t>)</a:t>
            </a:r>
          </a:p>
          <a:p>
            <a:pPr marL="171450" indent="-17145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200" b="1" dirty="0">
                <a:ea typeface="Verdana"/>
                <a:cs typeface="Times New Roman"/>
              </a:rPr>
              <a:t>Updated </a:t>
            </a:r>
            <a:r>
              <a:rPr lang="en-GB" sz="1200" b="1" dirty="0" smtClean="0">
                <a:ea typeface="Verdana"/>
                <a:cs typeface="Times New Roman"/>
              </a:rPr>
              <a:t>Lists </a:t>
            </a:r>
            <a:r>
              <a:rPr lang="en-GB" sz="1200" dirty="0" smtClean="0">
                <a:ea typeface="Verdana"/>
                <a:cs typeface="Times New Roman"/>
              </a:rPr>
              <a:t>(</a:t>
            </a:r>
            <a:r>
              <a:rPr lang="en-GB" sz="1200" dirty="0" smtClean="0">
                <a:latin typeface="Verdana"/>
                <a:ea typeface="Verdana"/>
                <a:cs typeface="Times New Roman"/>
              </a:rPr>
              <a:t>partially </a:t>
            </a:r>
            <a:r>
              <a:rPr lang="en-GB" sz="1200" dirty="0">
                <a:latin typeface="Verdana"/>
                <a:ea typeface="Verdana"/>
                <a:cs typeface="Times New Roman"/>
              </a:rPr>
              <a:t>at </a:t>
            </a:r>
            <a:r>
              <a:rPr lang="en-GB" sz="1200" dirty="0" smtClean="0">
                <a:latin typeface="Verdana"/>
                <a:ea typeface="Verdana"/>
                <a:cs typeface="Times New Roman"/>
              </a:rPr>
              <a:t>go-live)</a:t>
            </a:r>
            <a:r>
              <a:rPr lang="en-GB" sz="1200" dirty="0" smtClean="0">
                <a:ea typeface="Verdana"/>
                <a:cs typeface="Times New Roman"/>
              </a:rPr>
              <a:t> </a:t>
            </a:r>
            <a:r>
              <a:rPr lang="en-GB" sz="1200" dirty="0">
                <a:ea typeface="Verdana"/>
                <a:cs typeface="Times New Roman"/>
              </a:rPr>
              <a:t>for </a:t>
            </a:r>
            <a:endParaRPr lang="en-GB" sz="1200" dirty="0" smtClean="0">
              <a:ea typeface="Verdana"/>
              <a:cs typeface="Times New Roman"/>
            </a:endParaRPr>
          </a:p>
          <a:p>
            <a:pPr marL="628650" lvl="1" indent="-17145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200" b="1" dirty="0" smtClean="0">
                <a:ea typeface="Verdana"/>
                <a:cs typeface="Times New Roman"/>
              </a:rPr>
              <a:t>ISO </a:t>
            </a:r>
            <a:r>
              <a:rPr lang="en-GB" sz="1200" b="1" dirty="0">
                <a:ea typeface="Verdana"/>
                <a:cs typeface="Times New Roman"/>
              </a:rPr>
              <a:t>11239 </a:t>
            </a:r>
            <a:r>
              <a:rPr lang="en-GB" sz="1200" dirty="0">
                <a:ea typeface="Verdana"/>
                <a:cs typeface="Times New Roman"/>
              </a:rPr>
              <a:t>(pharmaceutical dose form, routes of administration and packaging) </a:t>
            </a:r>
          </a:p>
          <a:p>
            <a:pPr marL="628650" lvl="1" indent="-17145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200" b="1" dirty="0" smtClean="0">
                <a:ea typeface="Verdana"/>
                <a:cs typeface="Times New Roman"/>
              </a:rPr>
              <a:t>ISO </a:t>
            </a:r>
            <a:r>
              <a:rPr lang="en-GB" sz="1200" b="1" dirty="0">
                <a:ea typeface="Verdana"/>
                <a:cs typeface="Times New Roman"/>
              </a:rPr>
              <a:t>11240</a:t>
            </a:r>
            <a:r>
              <a:rPr lang="en-GB" sz="1200" dirty="0">
                <a:ea typeface="Verdana"/>
                <a:cs typeface="Times New Roman"/>
              </a:rPr>
              <a:t> (units of measurement</a:t>
            </a:r>
            <a:r>
              <a:rPr lang="en-GB" sz="1200" dirty="0" smtClean="0">
                <a:ea typeface="Verdana"/>
                <a:cs typeface="Times New Roman"/>
              </a:rPr>
              <a:t>) </a:t>
            </a:r>
          </a:p>
          <a:p>
            <a:pPr lvl="1" algn="l" eaLnBrk="0" hangingPunct="0">
              <a:spcBef>
                <a:spcPct val="20000"/>
              </a:spcBef>
              <a:defRPr/>
            </a:pPr>
            <a:r>
              <a:rPr lang="en-GB" sz="1200" dirty="0" smtClean="0">
                <a:ea typeface="Verdana"/>
                <a:cs typeface="Times New Roman"/>
              </a:rPr>
              <a:t>(</a:t>
            </a:r>
            <a:r>
              <a:rPr lang="en-GB" sz="1200" dirty="0">
                <a:ea typeface="Verdana"/>
                <a:cs typeface="Times New Roman"/>
              </a:rPr>
              <a:t>these are flat Lists from EUTCT which have been structured with full ISO data elements</a:t>
            </a:r>
            <a:r>
              <a:rPr lang="en-GB" sz="1200" dirty="0" smtClean="0">
                <a:ea typeface="Verdana"/>
                <a:cs typeface="Times New Roman"/>
              </a:rPr>
              <a:t>)</a:t>
            </a:r>
            <a:endParaRPr lang="en-GB" sz="1200" dirty="0">
              <a:ea typeface="Verdana"/>
              <a:cs typeface="Times New Roman"/>
            </a:endParaRPr>
          </a:p>
          <a:p>
            <a:pPr marL="171450" lvl="0" indent="-17145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sz="1000" dirty="0">
              <a:ea typeface="Verdana"/>
              <a:cs typeface="Times New Roman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231057" y="1259235"/>
            <a:ext cx="309087" cy="290512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GB" sz="1400" kern="0" dirty="0">
              <a:solidFill>
                <a:srgbClr val="FFFFFF"/>
              </a:solidFill>
            </a:endParaRPr>
          </a:p>
        </p:txBody>
      </p:sp>
      <p:pic>
        <p:nvPicPr>
          <p:cNvPr id="57" name="Picture 41" descr="7.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069" y="1311622"/>
            <a:ext cx="1412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179512" y="17566"/>
            <a:ext cx="8456613" cy="950913"/>
          </a:xfrm>
        </p:spPr>
        <p:txBody>
          <a:bodyPr/>
          <a:lstStyle/>
          <a:p>
            <a:pPr lvl="1"/>
            <a:r>
              <a:rPr lang="en-GB" dirty="0">
                <a:solidFill>
                  <a:schemeClr val="bg1"/>
                </a:solidFill>
              </a:rPr>
              <a:t>RMS </a:t>
            </a:r>
            <a:r>
              <a:rPr lang="en-GB" dirty="0" smtClean="0">
                <a:solidFill>
                  <a:schemeClr val="bg1"/>
                </a:solidFill>
              </a:rPr>
              <a:t>content</a:t>
            </a:r>
            <a:r>
              <a:rPr lang="en-GB" b="1" i="1" dirty="0">
                <a:solidFill>
                  <a:schemeClr val="bg1"/>
                </a:solidFill>
              </a:rPr>
              <a:t/>
            </a:r>
            <a:br>
              <a:rPr lang="en-GB" b="1" i="1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6400879" y="3297170"/>
            <a:ext cx="148255" cy="148254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1C9FB6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GB" sz="14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98" name="Straight Connector 97"/>
          <p:cNvCxnSpPr>
            <a:cxnSpLocks noChangeShapeType="1"/>
          </p:cNvCxnSpPr>
          <p:nvPr/>
        </p:nvCxnSpPr>
        <p:spPr bwMode="auto">
          <a:xfrm>
            <a:off x="6469052" y="3449732"/>
            <a:ext cx="794" cy="536266"/>
          </a:xfrm>
          <a:prstGeom prst="line">
            <a:avLst/>
          </a:prstGeom>
          <a:noFill/>
          <a:ln w="317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9" name="Group 57"/>
          <p:cNvGrpSpPr>
            <a:grpSpLocks/>
          </p:cNvGrpSpPr>
          <p:nvPr/>
        </p:nvGrpSpPr>
        <p:grpSpPr bwMode="auto">
          <a:xfrm>
            <a:off x="6304167" y="3878140"/>
            <a:ext cx="352425" cy="339725"/>
            <a:chOff x="4291177" y="3361690"/>
            <a:chExt cx="352395" cy="339988"/>
          </a:xfrm>
        </p:grpSpPr>
        <p:sp>
          <p:nvSpPr>
            <p:cNvPr id="100" name="Oval 18"/>
            <p:cNvSpPr>
              <a:spLocks noChangeArrowheads="1"/>
            </p:cNvSpPr>
            <p:nvPr/>
          </p:nvSpPr>
          <p:spPr bwMode="auto">
            <a:xfrm>
              <a:off x="4291177" y="3361690"/>
              <a:ext cx="352395" cy="339988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>
              <a:lvl1pPr eaLnBrk="0" hangingPunct="0">
                <a:lnSpc>
                  <a:spcPts val="2100"/>
                </a:lnSpc>
                <a:spcAft>
                  <a:spcPts val="900"/>
                </a:spcAft>
                <a:buClr>
                  <a:srgbClr val="000000"/>
                </a:buClr>
                <a:defRPr sz="15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ts val="1800"/>
                </a:lnSpc>
                <a:spcAft>
                  <a:spcPts val="600"/>
                </a:spcAft>
                <a:buClr>
                  <a:schemeClr val="tx1"/>
                </a:buClr>
                <a:buChar char="•"/>
                <a:defRPr sz="13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ts val="18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•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ts val="450"/>
                </a:spcAft>
                <a:buClr>
                  <a:schemeClr val="tx1"/>
                </a:buClr>
                <a:buFont typeface="Verdana" pitchFamily="34" charset="0"/>
                <a:buChar char="–"/>
                <a:defRPr sz="1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alt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02" name="AutoShape 12"/>
            <p:cNvSpPr>
              <a:spLocks noChangeAspect="1" noChangeArrowheads="1" noTextEdit="1"/>
            </p:cNvSpPr>
            <p:nvPr/>
          </p:nvSpPr>
          <p:spPr bwMode="auto">
            <a:xfrm>
              <a:off x="4381376" y="3443858"/>
              <a:ext cx="219075" cy="20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60" name="Rectangle 59"/>
          <p:cNvSpPr/>
          <p:nvPr/>
        </p:nvSpPr>
        <p:spPr bwMode="auto">
          <a:xfrm>
            <a:off x="5368925" y="764704"/>
            <a:ext cx="3716338" cy="108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lIns="72000" tIns="72000" rIns="72000" bIns="72000" anchor="ctr">
            <a:spAutoFit/>
          </a:bodyPr>
          <a:lstStyle/>
          <a:p>
            <a:pPr>
              <a:defRPr/>
            </a:pPr>
            <a:endParaRPr lang="en-GB" dirty="0">
              <a:cs typeface="Arial" charset="0"/>
            </a:endParaRPr>
          </a:p>
        </p:txBody>
      </p:sp>
      <p:sp>
        <p:nvSpPr>
          <p:cNvPr id="61" name="TextBox 5"/>
          <p:cNvSpPr txBox="1">
            <a:spLocks noChangeArrowheads="1"/>
          </p:cNvSpPr>
          <p:nvPr/>
        </p:nvSpPr>
        <p:spPr bwMode="auto">
          <a:xfrm>
            <a:off x="5368280" y="765547"/>
            <a:ext cx="21034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defRPr/>
            </a:pPr>
            <a:r>
              <a:rPr lang="en-GB" altLang="en-US" sz="1100" b="1" kern="0" dirty="0" smtClean="0"/>
              <a:t>Key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5837286" y="981571"/>
            <a:ext cx="31313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100" kern="0" dirty="0">
                <a:solidFill>
                  <a:schemeClr val="tx1"/>
                </a:solidFill>
                <a:latin typeface="Verdana"/>
                <a:cs typeface="Arial"/>
              </a:rPr>
              <a:t>Points at which new </a:t>
            </a:r>
            <a:r>
              <a:rPr lang="en-GB" altLang="en-US" sz="1100" kern="0" dirty="0" err="1" smtClean="0">
                <a:latin typeface="Verdana"/>
                <a:cs typeface="Arial"/>
              </a:rPr>
              <a:t>Referentials</a:t>
            </a:r>
            <a:r>
              <a:rPr lang="en-GB" altLang="en-US" sz="1100" kern="0" dirty="0" smtClean="0">
                <a:solidFill>
                  <a:schemeClr val="tx1"/>
                </a:solidFill>
                <a:latin typeface="Verdana"/>
                <a:cs typeface="Arial"/>
              </a:rPr>
              <a:t> </a:t>
            </a:r>
            <a:r>
              <a:rPr lang="en-GB" altLang="en-US" sz="1100" kern="0" dirty="0">
                <a:solidFill>
                  <a:schemeClr val="tx1"/>
                </a:solidFill>
                <a:latin typeface="Verdana"/>
                <a:cs typeface="Arial"/>
              </a:rPr>
              <a:t>data </a:t>
            </a:r>
            <a:r>
              <a:rPr lang="en-GB" altLang="en-US" sz="1100" kern="0" dirty="0" smtClean="0">
                <a:solidFill>
                  <a:schemeClr val="tx1"/>
                </a:solidFill>
                <a:latin typeface="Verdana"/>
                <a:cs typeface="Arial"/>
              </a:rPr>
              <a:t>is added</a:t>
            </a:r>
            <a:endParaRPr lang="en-GB" altLang="en-US" sz="1100" kern="0" dirty="0">
              <a:solidFill>
                <a:schemeClr val="tx1"/>
              </a:solidFill>
              <a:latin typeface="Verdana"/>
              <a:cs typeface="Arial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821733" y="1413619"/>
            <a:ext cx="321895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100" kern="0" dirty="0">
                <a:latin typeface="Verdana"/>
                <a:cs typeface="Arial"/>
              </a:rPr>
              <a:t>S</a:t>
            </a:r>
            <a:r>
              <a:rPr lang="en-GB" altLang="en-US" sz="1100" kern="0" dirty="0" smtClean="0">
                <a:solidFill>
                  <a:schemeClr val="tx1"/>
                </a:solidFill>
                <a:latin typeface="Verdana"/>
                <a:cs typeface="Arial"/>
              </a:rPr>
              <a:t>tart </a:t>
            </a:r>
            <a:r>
              <a:rPr lang="en-GB" altLang="en-US" sz="1100" kern="0" dirty="0">
                <a:solidFill>
                  <a:schemeClr val="tx1"/>
                </a:solidFill>
                <a:latin typeface="Verdana"/>
                <a:cs typeface="Arial"/>
              </a:rPr>
              <a:t>submitting Change </a:t>
            </a:r>
            <a:r>
              <a:rPr lang="en-GB" altLang="en-US" sz="1100" kern="0" dirty="0" smtClean="0">
                <a:solidFill>
                  <a:schemeClr val="tx1"/>
                </a:solidFill>
                <a:latin typeface="Verdana"/>
                <a:cs typeface="Arial"/>
              </a:rPr>
              <a:t>Requests (CRs) </a:t>
            </a:r>
            <a:r>
              <a:rPr lang="en-GB" altLang="en-US" sz="1100" kern="0" dirty="0">
                <a:solidFill>
                  <a:schemeClr val="tx1"/>
                </a:solidFill>
                <a:latin typeface="Verdana"/>
                <a:cs typeface="Arial"/>
              </a:rPr>
              <a:t>for </a:t>
            </a:r>
            <a:r>
              <a:rPr lang="en-GB" altLang="en-US" sz="1100" kern="0" dirty="0" err="1" smtClean="0">
                <a:solidFill>
                  <a:schemeClr val="tx1"/>
                </a:solidFill>
                <a:latin typeface="Verdana"/>
                <a:cs typeface="Arial"/>
              </a:rPr>
              <a:t>Referentials</a:t>
            </a:r>
            <a:r>
              <a:rPr lang="en-GB" altLang="en-US" sz="1100" kern="0" dirty="0" smtClean="0">
                <a:solidFill>
                  <a:schemeClr val="tx1"/>
                </a:solidFill>
                <a:latin typeface="Verdana"/>
                <a:cs typeface="Arial"/>
              </a:rPr>
              <a:t> </a:t>
            </a:r>
            <a:endParaRPr lang="en-GB" altLang="en-US" sz="1100" kern="0" dirty="0">
              <a:solidFill>
                <a:schemeClr val="tx1"/>
              </a:solidFill>
              <a:latin typeface="Verdana"/>
              <a:cs typeface="Arial"/>
            </a:endParaRPr>
          </a:p>
        </p:txBody>
      </p:sp>
      <p:sp>
        <p:nvSpPr>
          <p:cNvPr id="72" name="Right Arrow 71"/>
          <p:cNvSpPr/>
          <p:nvPr/>
        </p:nvSpPr>
        <p:spPr bwMode="auto">
          <a:xfrm>
            <a:off x="5440288" y="1519088"/>
            <a:ext cx="344487" cy="182563"/>
          </a:xfrm>
          <a:prstGeom prst="rightArrow">
            <a:avLst/>
          </a:prstGeom>
          <a:solidFill>
            <a:srgbClr val="FFFFFF"/>
          </a:solidFill>
          <a:ln w="19050" cap="flat" cmpd="sng" algn="ctr">
            <a:solidFill>
              <a:srgbClr val="E98300"/>
            </a:solidFill>
            <a:prstDash val="solid"/>
            <a:headEnd type="none" w="med" len="med"/>
            <a:tailEnd type="triangle" w="med" len="med"/>
          </a:ln>
          <a:effectLst/>
          <a:extLst/>
        </p:spPr>
        <p:txBody>
          <a:bodyPr anchor="ctr"/>
          <a:lstStyle/>
          <a:p>
            <a:pPr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400" kern="0" dirty="0">
              <a:solidFill>
                <a:sysClr val="windowText" lastClr="000000"/>
              </a:solidFill>
              <a:latin typeface="Verdana"/>
              <a:cs typeface="Arial"/>
            </a:endParaRPr>
          </a:p>
        </p:txBody>
      </p:sp>
      <p:sp>
        <p:nvSpPr>
          <p:cNvPr id="119" name="Freeform 16"/>
          <p:cNvSpPr>
            <a:spLocks noChangeAspect="1" noEditPoints="1"/>
          </p:cNvSpPr>
          <p:nvPr/>
        </p:nvSpPr>
        <p:spPr bwMode="auto">
          <a:xfrm>
            <a:off x="1259632" y="3986974"/>
            <a:ext cx="228747" cy="208475"/>
          </a:xfrm>
          <a:custGeom>
            <a:avLst/>
            <a:gdLst>
              <a:gd name="T0" fmla="*/ 138 w 198"/>
              <a:gd name="T1" fmla="*/ 141 h 180"/>
              <a:gd name="T2" fmla="*/ 187 w 198"/>
              <a:gd name="T3" fmla="*/ 150 h 180"/>
              <a:gd name="T4" fmla="*/ 110 w 198"/>
              <a:gd name="T5" fmla="*/ 150 h 180"/>
              <a:gd name="T6" fmla="*/ 138 w 198"/>
              <a:gd name="T7" fmla="*/ 141 h 180"/>
              <a:gd name="T8" fmla="*/ 11 w 198"/>
              <a:gd name="T9" fmla="*/ 150 h 180"/>
              <a:gd name="T10" fmla="*/ 87 w 198"/>
              <a:gd name="T11" fmla="*/ 150 h 180"/>
              <a:gd name="T12" fmla="*/ 60 w 198"/>
              <a:gd name="T13" fmla="*/ 141 h 180"/>
              <a:gd name="T14" fmla="*/ 11 w 198"/>
              <a:gd name="T15" fmla="*/ 150 h 180"/>
              <a:gd name="T16" fmla="*/ 60 w 198"/>
              <a:gd name="T17" fmla="*/ 135 h 180"/>
              <a:gd name="T18" fmla="*/ 89 w 198"/>
              <a:gd name="T19" fmla="*/ 141 h 180"/>
              <a:gd name="T20" fmla="*/ 89 w 198"/>
              <a:gd name="T21" fmla="*/ 8 h 180"/>
              <a:gd name="T22" fmla="*/ 60 w 198"/>
              <a:gd name="T23" fmla="*/ 1 h 180"/>
              <a:gd name="T24" fmla="*/ 0 w 198"/>
              <a:gd name="T25" fmla="*/ 13 h 180"/>
              <a:gd name="T26" fmla="*/ 0 w 198"/>
              <a:gd name="T27" fmla="*/ 147 h 180"/>
              <a:gd name="T28" fmla="*/ 60 w 198"/>
              <a:gd name="T29" fmla="*/ 135 h 180"/>
              <a:gd name="T30" fmla="*/ 105 w 198"/>
              <a:gd name="T31" fmla="*/ 180 h 180"/>
              <a:gd name="T32" fmla="*/ 103 w 198"/>
              <a:gd name="T33" fmla="*/ 165 h 180"/>
              <a:gd name="T34" fmla="*/ 104 w 198"/>
              <a:gd name="T35" fmla="*/ 162 h 180"/>
              <a:gd name="T36" fmla="*/ 102 w 198"/>
              <a:gd name="T37" fmla="*/ 159 h 180"/>
              <a:gd name="T38" fmla="*/ 102 w 198"/>
              <a:gd name="T39" fmla="*/ 8 h 180"/>
              <a:gd name="T40" fmla="*/ 96 w 198"/>
              <a:gd name="T41" fmla="*/ 8 h 180"/>
              <a:gd name="T42" fmla="*/ 96 w 198"/>
              <a:gd name="T43" fmla="*/ 159 h 180"/>
              <a:gd name="T44" fmla="*/ 94 w 198"/>
              <a:gd name="T45" fmla="*/ 162 h 180"/>
              <a:gd name="T46" fmla="*/ 95 w 198"/>
              <a:gd name="T47" fmla="*/ 165 h 180"/>
              <a:gd name="T48" fmla="*/ 93 w 198"/>
              <a:gd name="T49" fmla="*/ 180 h 180"/>
              <a:gd name="T50" fmla="*/ 105 w 198"/>
              <a:gd name="T51" fmla="*/ 180 h 180"/>
              <a:gd name="T52" fmla="*/ 198 w 198"/>
              <a:gd name="T53" fmla="*/ 13 h 180"/>
              <a:gd name="T54" fmla="*/ 138 w 198"/>
              <a:gd name="T55" fmla="*/ 0 h 180"/>
              <a:gd name="T56" fmla="*/ 109 w 198"/>
              <a:gd name="T57" fmla="*/ 7 h 180"/>
              <a:gd name="T58" fmla="*/ 109 w 198"/>
              <a:gd name="T59" fmla="*/ 140 h 180"/>
              <a:gd name="T60" fmla="*/ 138 w 198"/>
              <a:gd name="T61" fmla="*/ 134 h 180"/>
              <a:gd name="T62" fmla="*/ 138 w 198"/>
              <a:gd name="T63" fmla="*/ 134 h 180"/>
              <a:gd name="T64" fmla="*/ 198 w 198"/>
              <a:gd name="T65" fmla="*/ 147 h 180"/>
              <a:gd name="T66" fmla="*/ 198 w 198"/>
              <a:gd name="T67" fmla="*/ 13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8" h="180">
                <a:moveTo>
                  <a:pt x="138" y="141"/>
                </a:moveTo>
                <a:cubicBezTo>
                  <a:pt x="150" y="141"/>
                  <a:pt x="166" y="144"/>
                  <a:pt x="187" y="150"/>
                </a:cubicBezTo>
                <a:cubicBezTo>
                  <a:pt x="110" y="150"/>
                  <a:pt x="110" y="150"/>
                  <a:pt x="110" y="150"/>
                </a:cubicBezTo>
                <a:cubicBezTo>
                  <a:pt x="114" y="147"/>
                  <a:pt x="119" y="141"/>
                  <a:pt x="138" y="141"/>
                </a:cubicBezTo>
                <a:close/>
                <a:moveTo>
                  <a:pt x="11" y="150"/>
                </a:moveTo>
                <a:cubicBezTo>
                  <a:pt x="87" y="150"/>
                  <a:pt x="87" y="150"/>
                  <a:pt x="87" y="150"/>
                </a:cubicBezTo>
                <a:cubicBezTo>
                  <a:pt x="86" y="150"/>
                  <a:pt x="82" y="141"/>
                  <a:pt x="60" y="141"/>
                </a:cubicBezTo>
                <a:cubicBezTo>
                  <a:pt x="48" y="141"/>
                  <a:pt x="32" y="144"/>
                  <a:pt x="11" y="150"/>
                </a:cubicBezTo>
                <a:close/>
                <a:moveTo>
                  <a:pt x="60" y="135"/>
                </a:moveTo>
                <a:cubicBezTo>
                  <a:pt x="73" y="135"/>
                  <a:pt x="83" y="137"/>
                  <a:pt x="89" y="141"/>
                </a:cubicBezTo>
                <a:cubicBezTo>
                  <a:pt x="89" y="8"/>
                  <a:pt x="89" y="8"/>
                  <a:pt x="89" y="8"/>
                </a:cubicBezTo>
                <a:cubicBezTo>
                  <a:pt x="84" y="4"/>
                  <a:pt x="75" y="1"/>
                  <a:pt x="60" y="1"/>
                </a:cubicBezTo>
                <a:cubicBezTo>
                  <a:pt x="46" y="1"/>
                  <a:pt x="26" y="4"/>
                  <a:pt x="0" y="13"/>
                </a:cubicBezTo>
                <a:cubicBezTo>
                  <a:pt x="0" y="147"/>
                  <a:pt x="0" y="147"/>
                  <a:pt x="0" y="147"/>
                </a:cubicBezTo>
                <a:cubicBezTo>
                  <a:pt x="26" y="138"/>
                  <a:pt x="45" y="135"/>
                  <a:pt x="60" y="135"/>
                </a:cubicBezTo>
                <a:close/>
                <a:moveTo>
                  <a:pt x="105" y="180"/>
                </a:moveTo>
                <a:cubicBezTo>
                  <a:pt x="103" y="165"/>
                  <a:pt x="103" y="165"/>
                  <a:pt x="103" y="165"/>
                </a:cubicBezTo>
                <a:cubicBezTo>
                  <a:pt x="104" y="164"/>
                  <a:pt x="104" y="163"/>
                  <a:pt x="104" y="162"/>
                </a:cubicBezTo>
                <a:cubicBezTo>
                  <a:pt x="104" y="161"/>
                  <a:pt x="103" y="159"/>
                  <a:pt x="102" y="159"/>
                </a:cubicBezTo>
                <a:cubicBezTo>
                  <a:pt x="102" y="8"/>
                  <a:pt x="102" y="8"/>
                  <a:pt x="102" y="8"/>
                </a:cubicBezTo>
                <a:cubicBezTo>
                  <a:pt x="96" y="8"/>
                  <a:pt x="96" y="8"/>
                  <a:pt x="96" y="8"/>
                </a:cubicBezTo>
                <a:cubicBezTo>
                  <a:pt x="96" y="159"/>
                  <a:pt x="96" y="159"/>
                  <a:pt x="96" y="159"/>
                </a:cubicBezTo>
                <a:cubicBezTo>
                  <a:pt x="95" y="159"/>
                  <a:pt x="94" y="161"/>
                  <a:pt x="94" y="162"/>
                </a:cubicBezTo>
                <a:cubicBezTo>
                  <a:pt x="94" y="163"/>
                  <a:pt x="94" y="164"/>
                  <a:pt x="95" y="165"/>
                </a:cubicBezTo>
                <a:cubicBezTo>
                  <a:pt x="93" y="180"/>
                  <a:pt x="93" y="180"/>
                  <a:pt x="93" y="180"/>
                </a:cubicBezTo>
                <a:lnTo>
                  <a:pt x="105" y="180"/>
                </a:lnTo>
                <a:close/>
                <a:moveTo>
                  <a:pt x="198" y="13"/>
                </a:moveTo>
                <a:cubicBezTo>
                  <a:pt x="171" y="3"/>
                  <a:pt x="152" y="0"/>
                  <a:pt x="138" y="0"/>
                </a:cubicBezTo>
                <a:cubicBezTo>
                  <a:pt x="123" y="0"/>
                  <a:pt x="114" y="4"/>
                  <a:pt x="109" y="7"/>
                </a:cubicBezTo>
                <a:cubicBezTo>
                  <a:pt x="109" y="140"/>
                  <a:pt x="109" y="140"/>
                  <a:pt x="109" y="140"/>
                </a:cubicBezTo>
                <a:cubicBezTo>
                  <a:pt x="115" y="137"/>
                  <a:pt x="125" y="134"/>
                  <a:pt x="138" y="134"/>
                </a:cubicBezTo>
                <a:cubicBezTo>
                  <a:pt x="138" y="134"/>
                  <a:pt x="138" y="134"/>
                  <a:pt x="138" y="134"/>
                </a:cubicBezTo>
                <a:cubicBezTo>
                  <a:pt x="153" y="134"/>
                  <a:pt x="172" y="137"/>
                  <a:pt x="198" y="147"/>
                </a:cubicBezTo>
                <a:lnTo>
                  <a:pt x="198" y="13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b="1" dirty="0"/>
          </a:p>
        </p:txBody>
      </p:sp>
      <p:sp>
        <p:nvSpPr>
          <p:cNvPr id="120" name="Freeform 16"/>
          <p:cNvSpPr>
            <a:spLocks noChangeAspect="1" noEditPoints="1"/>
          </p:cNvSpPr>
          <p:nvPr/>
        </p:nvSpPr>
        <p:spPr bwMode="auto">
          <a:xfrm>
            <a:off x="6378527" y="3966964"/>
            <a:ext cx="228747" cy="208475"/>
          </a:xfrm>
          <a:custGeom>
            <a:avLst/>
            <a:gdLst>
              <a:gd name="T0" fmla="*/ 138 w 198"/>
              <a:gd name="T1" fmla="*/ 141 h 180"/>
              <a:gd name="T2" fmla="*/ 187 w 198"/>
              <a:gd name="T3" fmla="*/ 150 h 180"/>
              <a:gd name="T4" fmla="*/ 110 w 198"/>
              <a:gd name="T5" fmla="*/ 150 h 180"/>
              <a:gd name="T6" fmla="*/ 138 w 198"/>
              <a:gd name="T7" fmla="*/ 141 h 180"/>
              <a:gd name="T8" fmla="*/ 11 w 198"/>
              <a:gd name="T9" fmla="*/ 150 h 180"/>
              <a:gd name="T10" fmla="*/ 87 w 198"/>
              <a:gd name="T11" fmla="*/ 150 h 180"/>
              <a:gd name="T12" fmla="*/ 60 w 198"/>
              <a:gd name="T13" fmla="*/ 141 h 180"/>
              <a:gd name="T14" fmla="*/ 11 w 198"/>
              <a:gd name="T15" fmla="*/ 150 h 180"/>
              <a:gd name="T16" fmla="*/ 60 w 198"/>
              <a:gd name="T17" fmla="*/ 135 h 180"/>
              <a:gd name="T18" fmla="*/ 89 w 198"/>
              <a:gd name="T19" fmla="*/ 141 h 180"/>
              <a:gd name="T20" fmla="*/ 89 w 198"/>
              <a:gd name="T21" fmla="*/ 8 h 180"/>
              <a:gd name="T22" fmla="*/ 60 w 198"/>
              <a:gd name="T23" fmla="*/ 1 h 180"/>
              <a:gd name="T24" fmla="*/ 0 w 198"/>
              <a:gd name="T25" fmla="*/ 13 h 180"/>
              <a:gd name="T26" fmla="*/ 0 w 198"/>
              <a:gd name="T27" fmla="*/ 147 h 180"/>
              <a:gd name="T28" fmla="*/ 60 w 198"/>
              <a:gd name="T29" fmla="*/ 135 h 180"/>
              <a:gd name="T30" fmla="*/ 105 w 198"/>
              <a:gd name="T31" fmla="*/ 180 h 180"/>
              <a:gd name="T32" fmla="*/ 103 w 198"/>
              <a:gd name="T33" fmla="*/ 165 h 180"/>
              <a:gd name="T34" fmla="*/ 104 w 198"/>
              <a:gd name="T35" fmla="*/ 162 h 180"/>
              <a:gd name="T36" fmla="*/ 102 w 198"/>
              <a:gd name="T37" fmla="*/ 159 h 180"/>
              <a:gd name="T38" fmla="*/ 102 w 198"/>
              <a:gd name="T39" fmla="*/ 8 h 180"/>
              <a:gd name="T40" fmla="*/ 96 w 198"/>
              <a:gd name="T41" fmla="*/ 8 h 180"/>
              <a:gd name="T42" fmla="*/ 96 w 198"/>
              <a:gd name="T43" fmla="*/ 159 h 180"/>
              <a:gd name="T44" fmla="*/ 94 w 198"/>
              <a:gd name="T45" fmla="*/ 162 h 180"/>
              <a:gd name="T46" fmla="*/ 95 w 198"/>
              <a:gd name="T47" fmla="*/ 165 h 180"/>
              <a:gd name="T48" fmla="*/ 93 w 198"/>
              <a:gd name="T49" fmla="*/ 180 h 180"/>
              <a:gd name="T50" fmla="*/ 105 w 198"/>
              <a:gd name="T51" fmla="*/ 180 h 180"/>
              <a:gd name="T52" fmla="*/ 198 w 198"/>
              <a:gd name="T53" fmla="*/ 13 h 180"/>
              <a:gd name="T54" fmla="*/ 138 w 198"/>
              <a:gd name="T55" fmla="*/ 0 h 180"/>
              <a:gd name="T56" fmla="*/ 109 w 198"/>
              <a:gd name="T57" fmla="*/ 7 h 180"/>
              <a:gd name="T58" fmla="*/ 109 w 198"/>
              <a:gd name="T59" fmla="*/ 140 h 180"/>
              <a:gd name="T60" fmla="*/ 138 w 198"/>
              <a:gd name="T61" fmla="*/ 134 h 180"/>
              <a:gd name="T62" fmla="*/ 138 w 198"/>
              <a:gd name="T63" fmla="*/ 134 h 180"/>
              <a:gd name="T64" fmla="*/ 198 w 198"/>
              <a:gd name="T65" fmla="*/ 147 h 180"/>
              <a:gd name="T66" fmla="*/ 198 w 198"/>
              <a:gd name="T67" fmla="*/ 13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8" h="180">
                <a:moveTo>
                  <a:pt x="138" y="141"/>
                </a:moveTo>
                <a:cubicBezTo>
                  <a:pt x="150" y="141"/>
                  <a:pt x="166" y="144"/>
                  <a:pt x="187" y="150"/>
                </a:cubicBezTo>
                <a:cubicBezTo>
                  <a:pt x="110" y="150"/>
                  <a:pt x="110" y="150"/>
                  <a:pt x="110" y="150"/>
                </a:cubicBezTo>
                <a:cubicBezTo>
                  <a:pt x="114" y="147"/>
                  <a:pt x="119" y="141"/>
                  <a:pt x="138" y="141"/>
                </a:cubicBezTo>
                <a:close/>
                <a:moveTo>
                  <a:pt x="11" y="150"/>
                </a:moveTo>
                <a:cubicBezTo>
                  <a:pt x="87" y="150"/>
                  <a:pt x="87" y="150"/>
                  <a:pt x="87" y="150"/>
                </a:cubicBezTo>
                <a:cubicBezTo>
                  <a:pt x="86" y="150"/>
                  <a:pt x="82" y="141"/>
                  <a:pt x="60" y="141"/>
                </a:cubicBezTo>
                <a:cubicBezTo>
                  <a:pt x="48" y="141"/>
                  <a:pt x="32" y="144"/>
                  <a:pt x="11" y="150"/>
                </a:cubicBezTo>
                <a:close/>
                <a:moveTo>
                  <a:pt x="60" y="135"/>
                </a:moveTo>
                <a:cubicBezTo>
                  <a:pt x="73" y="135"/>
                  <a:pt x="83" y="137"/>
                  <a:pt x="89" y="141"/>
                </a:cubicBezTo>
                <a:cubicBezTo>
                  <a:pt x="89" y="8"/>
                  <a:pt x="89" y="8"/>
                  <a:pt x="89" y="8"/>
                </a:cubicBezTo>
                <a:cubicBezTo>
                  <a:pt x="84" y="4"/>
                  <a:pt x="75" y="1"/>
                  <a:pt x="60" y="1"/>
                </a:cubicBezTo>
                <a:cubicBezTo>
                  <a:pt x="46" y="1"/>
                  <a:pt x="26" y="4"/>
                  <a:pt x="0" y="13"/>
                </a:cubicBezTo>
                <a:cubicBezTo>
                  <a:pt x="0" y="147"/>
                  <a:pt x="0" y="147"/>
                  <a:pt x="0" y="147"/>
                </a:cubicBezTo>
                <a:cubicBezTo>
                  <a:pt x="26" y="138"/>
                  <a:pt x="45" y="135"/>
                  <a:pt x="60" y="135"/>
                </a:cubicBezTo>
                <a:close/>
                <a:moveTo>
                  <a:pt x="105" y="180"/>
                </a:moveTo>
                <a:cubicBezTo>
                  <a:pt x="103" y="165"/>
                  <a:pt x="103" y="165"/>
                  <a:pt x="103" y="165"/>
                </a:cubicBezTo>
                <a:cubicBezTo>
                  <a:pt x="104" y="164"/>
                  <a:pt x="104" y="163"/>
                  <a:pt x="104" y="162"/>
                </a:cubicBezTo>
                <a:cubicBezTo>
                  <a:pt x="104" y="161"/>
                  <a:pt x="103" y="159"/>
                  <a:pt x="102" y="159"/>
                </a:cubicBezTo>
                <a:cubicBezTo>
                  <a:pt x="102" y="8"/>
                  <a:pt x="102" y="8"/>
                  <a:pt x="102" y="8"/>
                </a:cubicBezTo>
                <a:cubicBezTo>
                  <a:pt x="96" y="8"/>
                  <a:pt x="96" y="8"/>
                  <a:pt x="96" y="8"/>
                </a:cubicBezTo>
                <a:cubicBezTo>
                  <a:pt x="96" y="159"/>
                  <a:pt x="96" y="159"/>
                  <a:pt x="96" y="159"/>
                </a:cubicBezTo>
                <a:cubicBezTo>
                  <a:pt x="95" y="159"/>
                  <a:pt x="94" y="161"/>
                  <a:pt x="94" y="162"/>
                </a:cubicBezTo>
                <a:cubicBezTo>
                  <a:pt x="94" y="163"/>
                  <a:pt x="94" y="164"/>
                  <a:pt x="95" y="165"/>
                </a:cubicBezTo>
                <a:cubicBezTo>
                  <a:pt x="93" y="180"/>
                  <a:pt x="93" y="180"/>
                  <a:pt x="93" y="180"/>
                </a:cubicBezTo>
                <a:lnTo>
                  <a:pt x="105" y="180"/>
                </a:lnTo>
                <a:close/>
                <a:moveTo>
                  <a:pt x="198" y="13"/>
                </a:moveTo>
                <a:cubicBezTo>
                  <a:pt x="171" y="3"/>
                  <a:pt x="152" y="0"/>
                  <a:pt x="138" y="0"/>
                </a:cubicBezTo>
                <a:cubicBezTo>
                  <a:pt x="123" y="0"/>
                  <a:pt x="114" y="4"/>
                  <a:pt x="109" y="7"/>
                </a:cubicBezTo>
                <a:cubicBezTo>
                  <a:pt x="109" y="140"/>
                  <a:pt x="109" y="140"/>
                  <a:pt x="109" y="140"/>
                </a:cubicBezTo>
                <a:cubicBezTo>
                  <a:pt x="115" y="137"/>
                  <a:pt x="125" y="134"/>
                  <a:pt x="138" y="134"/>
                </a:cubicBezTo>
                <a:cubicBezTo>
                  <a:pt x="138" y="134"/>
                  <a:pt x="138" y="134"/>
                  <a:pt x="138" y="134"/>
                </a:cubicBezTo>
                <a:cubicBezTo>
                  <a:pt x="153" y="134"/>
                  <a:pt x="172" y="137"/>
                  <a:pt x="198" y="147"/>
                </a:cubicBezTo>
                <a:lnTo>
                  <a:pt x="198" y="13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b="1" dirty="0"/>
          </a:p>
        </p:txBody>
      </p:sp>
      <p:sp>
        <p:nvSpPr>
          <p:cNvPr id="121" name="TextBox 41"/>
          <p:cNvSpPr txBox="1">
            <a:spLocks noChangeArrowheads="1"/>
          </p:cNvSpPr>
          <p:nvPr/>
        </p:nvSpPr>
        <p:spPr bwMode="auto">
          <a:xfrm>
            <a:off x="6084168" y="2884488"/>
            <a:ext cx="909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defRPr/>
            </a:pPr>
            <a:r>
              <a:rPr lang="en-GB" altLang="en-US" sz="1200" b="1" kern="0" dirty="0" smtClean="0"/>
              <a:t>Date tbc</a:t>
            </a:r>
          </a:p>
        </p:txBody>
      </p:sp>
      <p:sp>
        <p:nvSpPr>
          <p:cNvPr id="122" name="Oval 121"/>
          <p:cNvSpPr/>
          <p:nvPr/>
        </p:nvSpPr>
        <p:spPr bwMode="auto">
          <a:xfrm>
            <a:off x="5512296" y="1141008"/>
            <a:ext cx="148255" cy="134776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1C9FB6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GB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123" name="Right Arrow 122"/>
          <p:cNvSpPr/>
          <p:nvPr/>
        </p:nvSpPr>
        <p:spPr bwMode="auto">
          <a:xfrm>
            <a:off x="1475656" y="3275459"/>
            <a:ext cx="893511" cy="182563"/>
          </a:xfrm>
          <a:prstGeom prst="rightArrow">
            <a:avLst/>
          </a:prstGeom>
          <a:solidFill>
            <a:srgbClr val="FFFFFF"/>
          </a:solidFill>
          <a:ln w="19050" cap="flat" cmpd="sng" algn="ctr">
            <a:solidFill>
              <a:srgbClr val="E98300"/>
            </a:solidFill>
            <a:prstDash val="solid"/>
            <a:headEnd type="none" w="med" len="med"/>
            <a:tailEnd type="triangle" w="med" len="med"/>
          </a:ln>
          <a:effectLst/>
          <a:extLst/>
        </p:spPr>
        <p:txBody>
          <a:bodyPr anchor="ctr"/>
          <a:lstStyle/>
          <a:p>
            <a:pPr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400" kern="0" dirty="0">
              <a:solidFill>
                <a:sysClr val="windowText" lastClr="000000"/>
              </a:solidFill>
              <a:latin typeface="Verdana"/>
              <a:cs typeface="Arial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74279" y="1504529"/>
            <a:ext cx="3717801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Note: EUTCT will continue for Substance lists, until SMS is delivered. </a:t>
            </a:r>
          </a:p>
          <a:p>
            <a:r>
              <a:rPr lang="en-GB" sz="1100" dirty="0" smtClean="0"/>
              <a:t>At RMS go-live NCAs can use backward compatible  EUTCT APIs.</a:t>
            </a:r>
            <a:endParaRPr lang="en-GB" sz="1100" dirty="0"/>
          </a:p>
        </p:txBody>
      </p:sp>
      <p:sp>
        <p:nvSpPr>
          <p:cNvPr id="4" name="Rectangle 3"/>
          <p:cNvSpPr/>
          <p:nvPr/>
        </p:nvSpPr>
        <p:spPr>
          <a:xfrm>
            <a:off x="1475656" y="2935977"/>
            <a:ext cx="15007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CRs - NCAs only</a:t>
            </a:r>
            <a:endParaRPr lang="en-GB" sz="1200" dirty="0"/>
          </a:p>
        </p:txBody>
      </p:sp>
      <p:sp>
        <p:nvSpPr>
          <p:cNvPr id="40" name="Right Arrow 39"/>
          <p:cNvSpPr/>
          <p:nvPr/>
        </p:nvSpPr>
        <p:spPr bwMode="auto">
          <a:xfrm>
            <a:off x="3966521" y="3284984"/>
            <a:ext cx="893511" cy="182563"/>
          </a:xfrm>
          <a:prstGeom prst="rightArrow">
            <a:avLst/>
          </a:prstGeom>
          <a:solidFill>
            <a:srgbClr val="FFFFFF"/>
          </a:solidFill>
          <a:ln w="19050" cap="flat" cmpd="sng" algn="ctr">
            <a:solidFill>
              <a:srgbClr val="E98300"/>
            </a:solidFill>
            <a:prstDash val="solid"/>
            <a:headEnd type="none" w="med" len="med"/>
            <a:tailEnd type="triangle" w="med" len="med"/>
          </a:ln>
          <a:effectLst/>
          <a:extLst/>
        </p:spPr>
        <p:txBody>
          <a:bodyPr anchor="ctr"/>
          <a:lstStyle/>
          <a:p>
            <a:pPr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400" kern="0" dirty="0">
              <a:solidFill>
                <a:sysClr val="windowText" lastClr="000000"/>
              </a:solidFill>
              <a:latin typeface="Verdana"/>
              <a:cs typeface="Arial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888291" y="2924944"/>
            <a:ext cx="13131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CRs - Industry</a:t>
            </a:r>
            <a:endParaRPr lang="en-GB" sz="1200" dirty="0"/>
          </a:p>
        </p:txBody>
      </p:sp>
      <p:sp>
        <p:nvSpPr>
          <p:cNvPr id="42" name="Oval 41"/>
          <p:cNvSpPr/>
          <p:nvPr/>
        </p:nvSpPr>
        <p:spPr bwMode="auto">
          <a:xfrm>
            <a:off x="3775674" y="3284984"/>
            <a:ext cx="148254" cy="148255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1C9FB6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GB" sz="14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43" name="Straight Connector 46"/>
          <p:cNvCxnSpPr>
            <a:cxnSpLocks noChangeShapeType="1"/>
          </p:cNvCxnSpPr>
          <p:nvPr/>
        </p:nvCxnSpPr>
        <p:spPr bwMode="auto">
          <a:xfrm flipH="1">
            <a:off x="3851085" y="2767677"/>
            <a:ext cx="875" cy="517307"/>
          </a:xfrm>
          <a:prstGeom prst="line">
            <a:avLst/>
          </a:prstGeom>
          <a:noFill/>
          <a:ln w="3175" algn="ctr">
            <a:solidFill>
              <a:srgbClr val="009BBB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Rectangle 44"/>
          <p:cNvSpPr/>
          <p:nvPr/>
        </p:nvSpPr>
        <p:spPr>
          <a:xfrm>
            <a:off x="3491880" y="2492896"/>
            <a:ext cx="7938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October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96143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358776" y="116632"/>
            <a:ext cx="8424000" cy="95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168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536377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1072753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609131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2145507" algn="l" rtl="0" eaLnBrk="1" fontAlgn="base" hangingPunct="1">
              <a:lnSpc>
                <a:spcPts val="4224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GB" kern="0" dirty="0">
                <a:solidFill>
                  <a:schemeClr val="bg1"/>
                </a:solidFill>
              </a:rPr>
              <a:t>O</a:t>
            </a:r>
            <a:r>
              <a:rPr lang="en-GB" kern="0" dirty="0" smtClean="0">
                <a:solidFill>
                  <a:schemeClr val="bg1"/>
                </a:solidFill>
              </a:rPr>
              <a:t>MS core functionality &amp; services</a:t>
            </a:r>
            <a:endParaRPr lang="en-GB" kern="0" dirty="0">
              <a:solidFill>
                <a:schemeClr val="bg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465768"/>
              </p:ext>
            </p:extLst>
          </p:nvPr>
        </p:nvGraphicFramePr>
        <p:xfrm>
          <a:off x="116851" y="737590"/>
          <a:ext cx="8919645" cy="52515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73215"/>
                <a:gridCol w="2973215"/>
                <a:gridCol w="2973215"/>
              </a:tblGrid>
              <a:tr h="2301829"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Data</a:t>
                      </a:r>
                      <a:r>
                        <a:rPr lang="en-GB" sz="1800" b="1" baseline="0" dirty="0" smtClean="0"/>
                        <a:t> </a:t>
                      </a: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b="0" baseline="0" dirty="0" smtClean="0"/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b="0" baseline="0" dirty="0" smtClean="0"/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bg1"/>
                          </a:solidFill>
                        </a:rPr>
                        <a:t>NCA</a:t>
                      </a:r>
                      <a:r>
                        <a:rPr lang="en-GB" sz="1400" b="0" baseline="0" dirty="0" smtClean="0">
                          <a:solidFill>
                            <a:schemeClr val="bg1"/>
                          </a:solidFill>
                        </a:rPr>
                        <a:t> organisations at go live </a:t>
                      </a:r>
                      <a:endParaRPr lang="en-GB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MAHs (NAP-H/CAP-H&amp;V);</a:t>
                      </a:r>
                      <a:r>
                        <a:rPr lang="en-GB" sz="14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MAAs (CAP-H&amp;V); MRL Applicants in Q3-17</a:t>
                      </a:r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Sponsors (NAP/CAP-H) in Q4-17</a:t>
                      </a:r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Manuf. (CAP-H&amp;V) in Q1-18</a:t>
                      </a:r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Manuf. (NAP-H&amp;V) in Q3-18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API</a:t>
                      </a:r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dirty="0" smtClean="0"/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bg1"/>
                          </a:solidFill>
                        </a:rPr>
                        <a:t>New API (Application</a:t>
                      </a:r>
                      <a:r>
                        <a:rPr lang="en-GB" sz="1400" b="0" baseline="0" dirty="0" smtClean="0">
                          <a:solidFill>
                            <a:schemeClr val="bg1"/>
                          </a:solidFill>
                        </a:rPr>
                        <a:t> Programming Interface)</a:t>
                      </a:r>
                      <a:r>
                        <a:rPr lang="en-GB" sz="1400" b="0" dirty="0" smtClean="0">
                          <a:solidFill>
                            <a:schemeClr val="bg1"/>
                          </a:solidFill>
                        </a:rPr>
                        <a:t> for NCAs and Industry to receive data from OMS</a:t>
                      </a:r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bg1"/>
                          </a:solidFill>
                        </a:rPr>
                        <a:t>Submission</a:t>
                      </a:r>
                      <a:r>
                        <a:rPr lang="en-GB" sz="1400" b="0" baseline="0" dirty="0" smtClean="0">
                          <a:solidFill>
                            <a:schemeClr val="bg1"/>
                          </a:solidFill>
                        </a:rPr>
                        <a:t> of data via CRs fully functional on the next release</a:t>
                      </a:r>
                      <a:endParaRPr lang="en-GB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baseline="0" dirty="0" smtClean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Requests</a:t>
                      </a:r>
                    </a:p>
                    <a:p>
                      <a:endParaRPr lang="en-GB" sz="1200" b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dirty="0" smtClean="0"/>
                    </a:p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/>
                        <a:t>Submitting requests for New /Updated organisations via OMS web interface</a:t>
                      </a:r>
                      <a:r>
                        <a:rPr lang="en-GB" sz="1400" b="0" baseline="0" dirty="0" smtClean="0"/>
                        <a:t> (fully functional on the next release)</a:t>
                      </a:r>
                      <a:r>
                        <a:rPr lang="en-GB" sz="1200" b="0" dirty="0" smtClean="0"/>
                        <a:t/>
                      </a:r>
                      <a:br>
                        <a:rPr lang="en-GB" sz="1200" b="0" dirty="0" smtClean="0"/>
                      </a:br>
                      <a:endParaRPr lang="en-GB" sz="1200" b="0" dirty="0" smtClean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117315">
                <a:tc>
                  <a:txBody>
                    <a:bodyPr/>
                    <a:lstStyle/>
                    <a:p>
                      <a:pPr marL="0" algn="l" defTabSz="1072753" rtl="0" eaLnBrk="1" latinLnBrk="0" hangingPunct="1"/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Documents</a:t>
                      </a:r>
                    </a:p>
                    <a:p>
                      <a:pPr marL="0" algn="l" defTabSz="1072753" rtl="0" eaLnBrk="1" latinLnBrk="0" hangingPunct="1"/>
                      <a:endParaRPr lang="en-GB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1072753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Open,</a:t>
                      </a:r>
                      <a:r>
                        <a:rPr lang="en-GB" sz="1400" b="0" i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download documents</a:t>
                      </a:r>
                      <a:endParaRPr lang="en-GB" sz="1400" b="0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72753" rtl="0" eaLnBrk="1" latinLnBrk="0" hangingPunct="1"/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Search</a:t>
                      </a:r>
                      <a:r>
                        <a:rPr lang="en-GB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&amp; View</a:t>
                      </a:r>
                      <a:endParaRPr lang="en-GB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072753" rtl="0" eaLnBrk="1" latinLnBrk="0" hangingPunct="1"/>
                      <a:endParaRPr lang="en-GB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bg1"/>
                          </a:solidFill>
                        </a:rPr>
                        <a:t>Search Organisation and Locations published</a:t>
                      </a:r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bg1"/>
                          </a:solidFill>
                        </a:rPr>
                        <a:t>View</a:t>
                      </a:r>
                      <a:r>
                        <a:rPr lang="en-GB" sz="1400" b="0" baseline="0" dirty="0" smtClean="0">
                          <a:solidFill>
                            <a:schemeClr val="bg1"/>
                          </a:solidFill>
                        </a:rPr>
                        <a:t> details of Organisations and Locations</a:t>
                      </a:r>
                      <a:r>
                        <a:rPr lang="en-GB" sz="14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marL="0" algn="l" defTabSz="1072753" rtl="0" eaLnBrk="1" latinLnBrk="0" hangingPunct="1"/>
                      <a:endParaRPr lang="en-GB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Export</a:t>
                      </a:r>
                    </a:p>
                    <a:p>
                      <a:endParaRPr lang="en-GB" dirty="0" smtClean="0"/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Fully functional on one of the next releases</a:t>
                      </a:r>
                    </a:p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95869">
                <a:tc gridSpan="3">
                  <a:txBody>
                    <a:bodyPr/>
                    <a:lstStyle/>
                    <a:p>
                      <a:pPr marL="0" algn="l" defTabSz="1072753" rtl="0" eaLnBrk="1" latinLnBrk="0" hangingPunct="1"/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Help and Support</a:t>
                      </a:r>
                    </a:p>
                    <a:p>
                      <a:pPr marL="171450" marR="0" indent="-171450" algn="l" defTabSz="107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New self-registration process to obtain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access to SPOR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Customer support, OMS user guide  </a:t>
                      </a:r>
                      <a:endParaRPr lang="en-GB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072753" rtl="0" eaLnBrk="1" latinLnBrk="0" hangingPunct="1"/>
                      <a:endParaRPr lang="en-GB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99CC"/>
                    </a:solidFill>
                  </a:tcPr>
                </a:tc>
              </a:tr>
            </a:tbl>
          </a:graphicData>
        </a:graphic>
      </p:graphicFrame>
      <p:sp>
        <p:nvSpPr>
          <p:cNvPr id="38" name="AutoShape 7"/>
          <p:cNvSpPr>
            <a:spLocks noChangeAspect="1" noChangeArrowheads="1" noTextEdit="1"/>
          </p:cNvSpPr>
          <p:nvPr/>
        </p:nvSpPr>
        <p:spPr bwMode="auto">
          <a:xfrm>
            <a:off x="8450173" y="2676108"/>
            <a:ext cx="419398" cy="392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3" name="Group 8"/>
          <p:cNvGrpSpPr>
            <a:grpSpLocks noChangeAspect="1"/>
          </p:cNvGrpSpPr>
          <p:nvPr/>
        </p:nvGrpSpPr>
        <p:grpSpPr bwMode="auto">
          <a:xfrm>
            <a:off x="4926706" y="6226565"/>
            <a:ext cx="193070" cy="180850"/>
            <a:chOff x="2416" y="2945"/>
            <a:chExt cx="237" cy="222"/>
          </a:xfrm>
        </p:grpSpPr>
        <p:sp>
          <p:nvSpPr>
            <p:cNvPr id="44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16" y="2945"/>
              <a:ext cx="237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9"/>
            <p:cNvSpPr>
              <a:spLocks noEditPoints="1"/>
            </p:cNvSpPr>
            <p:nvPr/>
          </p:nvSpPr>
          <p:spPr bwMode="auto">
            <a:xfrm>
              <a:off x="2413" y="2945"/>
              <a:ext cx="243" cy="222"/>
            </a:xfrm>
            <a:custGeom>
              <a:avLst/>
              <a:gdLst>
                <a:gd name="T0" fmla="*/ 40 w 81"/>
                <a:gd name="T1" fmla="*/ 45 h 74"/>
                <a:gd name="T2" fmla="*/ 59 w 81"/>
                <a:gd name="T3" fmla="*/ 38 h 74"/>
                <a:gd name="T4" fmla="*/ 54 w 81"/>
                <a:gd name="T5" fmla="*/ 25 h 74"/>
                <a:gd name="T6" fmla="*/ 40 w 81"/>
                <a:gd name="T7" fmla="*/ 30 h 74"/>
                <a:gd name="T8" fmla="*/ 26 w 81"/>
                <a:gd name="T9" fmla="*/ 25 h 74"/>
                <a:gd name="T10" fmla="*/ 22 w 81"/>
                <a:gd name="T11" fmla="*/ 38 h 74"/>
                <a:gd name="T12" fmla="*/ 40 w 81"/>
                <a:gd name="T13" fmla="*/ 45 h 74"/>
                <a:gd name="T14" fmla="*/ 40 w 81"/>
                <a:gd name="T15" fmla="*/ 18 h 74"/>
                <a:gd name="T16" fmla="*/ 50 w 81"/>
                <a:gd name="T17" fmla="*/ 14 h 74"/>
                <a:gd name="T18" fmla="*/ 46 w 81"/>
                <a:gd name="T19" fmla="*/ 3 h 74"/>
                <a:gd name="T20" fmla="*/ 40 w 81"/>
                <a:gd name="T21" fmla="*/ 0 h 74"/>
                <a:gd name="T22" fmla="*/ 34 w 81"/>
                <a:gd name="T23" fmla="*/ 3 h 74"/>
                <a:gd name="T24" fmla="*/ 30 w 81"/>
                <a:gd name="T25" fmla="*/ 14 h 74"/>
                <a:gd name="T26" fmla="*/ 40 w 81"/>
                <a:gd name="T27" fmla="*/ 18 h 74"/>
                <a:gd name="T28" fmla="*/ 76 w 81"/>
                <a:gd name="T29" fmla="*/ 49 h 74"/>
                <a:gd name="T30" fmla="*/ 61 w 81"/>
                <a:gd name="T31" fmla="*/ 43 h 74"/>
                <a:gd name="T32" fmla="*/ 63 w 81"/>
                <a:gd name="T33" fmla="*/ 48 h 74"/>
                <a:gd name="T34" fmla="*/ 40 w 81"/>
                <a:gd name="T35" fmla="*/ 58 h 74"/>
                <a:gd name="T36" fmla="*/ 18 w 81"/>
                <a:gd name="T37" fmla="*/ 48 h 74"/>
                <a:gd name="T38" fmla="*/ 20 w 81"/>
                <a:gd name="T39" fmla="*/ 43 h 74"/>
                <a:gd name="T40" fmla="*/ 4 w 81"/>
                <a:gd name="T41" fmla="*/ 49 h 74"/>
                <a:gd name="T42" fmla="*/ 4 w 81"/>
                <a:gd name="T43" fmla="*/ 57 h 74"/>
                <a:gd name="T44" fmla="*/ 33 w 81"/>
                <a:gd name="T45" fmla="*/ 72 h 74"/>
                <a:gd name="T46" fmla="*/ 48 w 81"/>
                <a:gd name="T47" fmla="*/ 72 h 74"/>
                <a:gd name="T48" fmla="*/ 77 w 81"/>
                <a:gd name="T49" fmla="*/ 57 h 74"/>
                <a:gd name="T50" fmla="*/ 76 w 81"/>
                <a:gd name="T51" fmla="*/ 4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1" h="74">
                  <a:moveTo>
                    <a:pt x="40" y="45"/>
                  </a:moveTo>
                  <a:cubicBezTo>
                    <a:pt x="50" y="45"/>
                    <a:pt x="58" y="42"/>
                    <a:pt x="59" y="38"/>
                  </a:cubicBezTo>
                  <a:cubicBezTo>
                    <a:pt x="57" y="34"/>
                    <a:pt x="56" y="29"/>
                    <a:pt x="54" y="25"/>
                  </a:cubicBezTo>
                  <a:cubicBezTo>
                    <a:pt x="53" y="28"/>
                    <a:pt x="47" y="30"/>
                    <a:pt x="40" y="30"/>
                  </a:cubicBezTo>
                  <a:cubicBezTo>
                    <a:pt x="33" y="30"/>
                    <a:pt x="27" y="28"/>
                    <a:pt x="26" y="25"/>
                  </a:cubicBezTo>
                  <a:cubicBezTo>
                    <a:pt x="25" y="29"/>
                    <a:pt x="23" y="34"/>
                    <a:pt x="22" y="38"/>
                  </a:cubicBezTo>
                  <a:cubicBezTo>
                    <a:pt x="22" y="42"/>
                    <a:pt x="30" y="45"/>
                    <a:pt x="40" y="45"/>
                  </a:cubicBezTo>
                  <a:close/>
                  <a:moveTo>
                    <a:pt x="40" y="18"/>
                  </a:moveTo>
                  <a:cubicBezTo>
                    <a:pt x="45" y="18"/>
                    <a:pt x="49" y="16"/>
                    <a:pt x="50" y="14"/>
                  </a:cubicBezTo>
                  <a:cubicBezTo>
                    <a:pt x="49" y="9"/>
                    <a:pt x="47" y="5"/>
                    <a:pt x="46" y="3"/>
                  </a:cubicBezTo>
                  <a:cubicBezTo>
                    <a:pt x="46" y="1"/>
                    <a:pt x="43" y="0"/>
                    <a:pt x="40" y="0"/>
                  </a:cubicBezTo>
                  <a:cubicBezTo>
                    <a:pt x="38" y="0"/>
                    <a:pt x="35" y="1"/>
                    <a:pt x="34" y="3"/>
                  </a:cubicBezTo>
                  <a:cubicBezTo>
                    <a:pt x="33" y="5"/>
                    <a:pt x="32" y="9"/>
                    <a:pt x="30" y="14"/>
                  </a:cubicBezTo>
                  <a:cubicBezTo>
                    <a:pt x="31" y="16"/>
                    <a:pt x="36" y="18"/>
                    <a:pt x="40" y="18"/>
                  </a:cubicBezTo>
                  <a:close/>
                  <a:moveTo>
                    <a:pt x="76" y="49"/>
                  </a:moveTo>
                  <a:cubicBezTo>
                    <a:pt x="61" y="43"/>
                    <a:pt x="61" y="43"/>
                    <a:pt x="61" y="43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53"/>
                    <a:pt x="52" y="58"/>
                    <a:pt x="40" y="58"/>
                  </a:cubicBezTo>
                  <a:cubicBezTo>
                    <a:pt x="28" y="58"/>
                    <a:pt x="18" y="53"/>
                    <a:pt x="18" y="48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0" y="51"/>
                    <a:pt x="0" y="54"/>
                    <a:pt x="4" y="57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7" y="74"/>
                    <a:pt x="44" y="74"/>
                    <a:pt x="48" y="72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81" y="54"/>
                    <a:pt x="81" y="51"/>
                    <a:pt x="76" y="4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148064" y="6165304"/>
            <a:ext cx="388843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Area where functionality will be fully functional on the next release  </a:t>
            </a:r>
            <a:endParaRPr lang="en-GB" sz="800" dirty="0"/>
          </a:p>
        </p:txBody>
      </p:sp>
      <p:grpSp>
        <p:nvGrpSpPr>
          <p:cNvPr id="14" name="Group 8"/>
          <p:cNvGrpSpPr>
            <a:grpSpLocks noChangeAspect="1"/>
          </p:cNvGrpSpPr>
          <p:nvPr/>
        </p:nvGrpSpPr>
        <p:grpSpPr bwMode="auto">
          <a:xfrm>
            <a:off x="8609201" y="2726904"/>
            <a:ext cx="310941" cy="291260"/>
            <a:chOff x="2416" y="2945"/>
            <a:chExt cx="237" cy="222"/>
          </a:xfrm>
        </p:grpSpPr>
        <p:sp>
          <p:nvSpPr>
            <p:cNvPr id="15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16" y="2945"/>
              <a:ext cx="237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2413" y="2945"/>
              <a:ext cx="243" cy="222"/>
            </a:xfrm>
            <a:custGeom>
              <a:avLst/>
              <a:gdLst>
                <a:gd name="T0" fmla="*/ 40 w 81"/>
                <a:gd name="T1" fmla="*/ 45 h 74"/>
                <a:gd name="T2" fmla="*/ 59 w 81"/>
                <a:gd name="T3" fmla="*/ 38 h 74"/>
                <a:gd name="T4" fmla="*/ 54 w 81"/>
                <a:gd name="T5" fmla="*/ 25 h 74"/>
                <a:gd name="T6" fmla="*/ 40 w 81"/>
                <a:gd name="T7" fmla="*/ 30 h 74"/>
                <a:gd name="T8" fmla="*/ 26 w 81"/>
                <a:gd name="T9" fmla="*/ 25 h 74"/>
                <a:gd name="T10" fmla="*/ 22 w 81"/>
                <a:gd name="T11" fmla="*/ 38 h 74"/>
                <a:gd name="T12" fmla="*/ 40 w 81"/>
                <a:gd name="T13" fmla="*/ 45 h 74"/>
                <a:gd name="T14" fmla="*/ 40 w 81"/>
                <a:gd name="T15" fmla="*/ 18 h 74"/>
                <a:gd name="T16" fmla="*/ 50 w 81"/>
                <a:gd name="T17" fmla="*/ 14 h 74"/>
                <a:gd name="T18" fmla="*/ 46 w 81"/>
                <a:gd name="T19" fmla="*/ 3 h 74"/>
                <a:gd name="T20" fmla="*/ 40 w 81"/>
                <a:gd name="T21" fmla="*/ 0 h 74"/>
                <a:gd name="T22" fmla="*/ 34 w 81"/>
                <a:gd name="T23" fmla="*/ 3 h 74"/>
                <a:gd name="T24" fmla="*/ 30 w 81"/>
                <a:gd name="T25" fmla="*/ 14 h 74"/>
                <a:gd name="T26" fmla="*/ 40 w 81"/>
                <a:gd name="T27" fmla="*/ 18 h 74"/>
                <a:gd name="T28" fmla="*/ 76 w 81"/>
                <a:gd name="T29" fmla="*/ 49 h 74"/>
                <a:gd name="T30" fmla="*/ 61 w 81"/>
                <a:gd name="T31" fmla="*/ 43 h 74"/>
                <a:gd name="T32" fmla="*/ 63 w 81"/>
                <a:gd name="T33" fmla="*/ 48 h 74"/>
                <a:gd name="T34" fmla="*/ 40 w 81"/>
                <a:gd name="T35" fmla="*/ 58 h 74"/>
                <a:gd name="T36" fmla="*/ 18 w 81"/>
                <a:gd name="T37" fmla="*/ 48 h 74"/>
                <a:gd name="T38" fmla="*/ 20 w 81"/>
                <a:gd name="T39" fmla="*/ 43 h 74"/>
                <a:gd name="T40" fmla="*/ 4 w 81"/>
                <a:gd name="T41" fmla="*/ 49 h 74"/>
                <a:gd name="T42" fmla="*/ 4 w 81"/>
                <a:gd name="T43" fmla="*/ 57 h 74"/>
                <a:gd name="T44" fmla="*/ 33 w 81"/>
                <a:gd name="T45" fmla="*/ 72 h 74"/>
                <a:gd name="T46" fmla="*/ 48 w 81"/>
                <a:gd name="T47" fmla="*/ 72 h 74"/>
                <a:gd name="T48" fmla="*/ 77 w 81"/>
                <a:gd name="T49" fmla="*/ 57 h 74"/>
                <a:gd name="T50" fmla="*/ 76 w 81"/>
                <a:gd name="T51" fmla="*/ 4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1" h="74">
                  <a:moveTo>
                    <a:pt x="40" y="45"/>
                  </a:moveTo>
                  <a:cubicBezTo>
                    <a:pt x="50" y="45"/>
                    <a:pt x="58" y="42"/>
                    <a:pt x="59" y="38"/>
                  </a:cubicBezTo>
                  <a:cubicBezTo>
                    <a:pt x="57" y="34"/>
                    <a:pt x="56" y="29"/>
                    <a:pt x="54" y="25"/>
                  </a:cubicBezTo>
                  <a:cubicBezTo>
                    <a:pt x="53" y="28"/>
                    <a:pt x="47" y="30"/>
                    <a:pt x="40" y="30"/>
                  </a:cubicBezTo>
                  <a:cubicBezTo>
                    <a:pt x="33" y="30"/>
                    <a:pt x="27" y="28"/>
                    <a:pt x="26" y="25"/>
                  </a:cubicBezTo>
                  <a:cubicBezTo>
                    <a:pt x="25" y="29"/>
                    <a:pt x="23" y="34"/>
                    <a:pt x="22" y="38"/>
                  </a:cubicBezTo>
                  <a:cubicBezTo>
                    <a:pt x="22" y="42"/>
                    <a:pt x="30" y="45"/>
                    <a:pt x="40" y="45"/>
                  </a:cubicBezTo>
                  <a:close/>
                  <a:moveTo>
                    <a:pt x="40" y="18"/>
                  </a:moveTo>
                  <a:cubicBezTo>
                    <a:pt x="45" y="18"/>
                    <a:pt x="49" y="16"/>
                    <a:pt x="50" y="14"/>
                  </a:cubicBezTo>
                  <a:cubicBezTo>
                    <a:pt x="49" y="9"/>
                    <a:pt x="47" y="5"/>
                    <a:pt x="46" y="3"/>
                  </a:cubicBezTo>
                  <a:cubicBezTo>
                    <a:pt x="46" y="1"/>
                    <a:pt x="43" y="0"/>
                    <a:pt x="40" y="0"/>
                  </a:cubicBezTo>
                  <a:cubicBezTo>
                    <a:pt x="38" y="0"/>
                    <a:pt x="35" y="1"/>
                    <a:pt x="34" y="3"/>
                  </a:cubicBezTo>
                  <a:cubicBezTo>
                    <a:pt x="33" y="5"/>
                    <a:pt x="32" y="9"/>
                    <a:pt x="30" y="14"/>
                  </a:cubicBezTo>
                  <a:cubicBezTo>
                    <a:pt x="31" y="16"/>
                    <a:pt x="36" y="18"/>
                    <a:pt x="40" y="18"/>
                  </a:cubicBezTo>
                  <a:close/>
                  <a:moveTo>
                    <a:pt x="76" y="49"/>
                  </a:moveTo>
                  <a:cubicBezTo>
                    <a:pt x="61" y="43"/>
                    <a:pt x="61" y="43"/>
                    <a:pt x="61" y="43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53"/>
                    <a:pt x="52" y="58"/>
                    <a:pt x="40" y="58"/>
                  </a:cubicBezTo>
                  <a:cubicBezTo>
                    <a:pt x="28" y="58"/>
                    <a:pt x="18" y="53"/>
                    <a:pt x="18" y="48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0" y="51"/>
                    <a:pt x="0" y="54"/>
                    <a:pt x="4" y="57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7" y="74"/>
                    <a:pt x="44" y="74"/>
                    <a:pt x="48" y="72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81" y="54"/>
                    <a:pt x="81" y="51"/>
                    <a:pt x="76" y="4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7" name="Group 8"/>
          <p:cNvGrpSpPr>
            <a:grpSpLocks noChangeAspect="1"/>
          </p:cNvGrpSpPr>
          <p:nvPr/>
        </p:nvGrpSpPr>
        <p:grpSpPr bwMode="auto">
          <a:xfrm>
            <a:off x="8613137" y="4873389"/>
            <a:ext cx="310941" cy="291260"/>
            <a:chOff x="2416" y="2945"/>
            <a:chExt cx="237" cy="222"/>
          </a:xfrm>
        </p:grpSpPr>
        <p:sp>
          <p:nvSpPr>
            <p:cNvPr id="18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16" y="2945"/>
              <a:ext cx="237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2413" y="2945"/>
              <a:ext cx="243" cy="222"/>
            </a:xfrm>
            <a:custGeom>
              <a:avLst/>
              <a:gdLst>
                <a:gd name="T0" fmla="*/ 40 w 81"/>
                <a:gd name="T1" fmla="*/ 45 h 74"/>
                <a:gd name="T2" fmla="*/ 59 w 81"/>
                <a:gd name="T3" fmla="*/ 38 h 74"/>
                <a:gd name="T4" fmla="*/ 54 w 81"/>
                <a:gd name="T5" fmla="*/ 25 h 74"/>
                <a:gd name="T6" fmla="*/ 40 w 81"/>
                <a:gd name="T7" fmla="*/ 30 h 74"/>
                <a:gd name="T8" fmla="*/ 26 w 81"/>
                <a:gd name="T9" fmla="*/ 25 h 74"/>
                <a:gd name="T10" fmla="*/ 22 w 81"/>
                <a:gd name="T11" fmla="*/ 38 h 74"/>
                <a:gd name="T12" fmla="*/ 40 w 81"/>
                <a:gd name="T13" fmla="*/ 45 h 74"/>
                <a:gd name="T14" fmla="*/ 40 w 81"/>
                <a:gd name="T15" fmla="*/ 18 h 74"/>
                <a:gd name="T16" fmla="*/ 50 w 81"/>
                <a:gd name="T17" fmla="*/ 14 h 74"/>
                <a:gd name="T18" fmla="*/ 46 w 81"/>
                <a:gd name="T19" fmla="*/ 3 h 74"/>
                <a:gd name="T20" fmla="*/ 40 w 81"/>
                <a:gd name="T21" fmla="*/ 0 h 74"/>
                <a:gd name="T22" fmla="*/ 34 w 81"/>
                <a:gd name="T23" fmla="*/ 3 h 74"/>
                <a:gd name="T24" fmla="*/ 30 w 81"/>
                <a:gd name="T25" fmla="*/ 14 h 74"/>
                <a:gd name="T26" fmla="*/ 40 w 81"/>
                <a:gd name="T27" fmla="*/ 18 h 74"/>
                <a:gd name="T28" fmla="*/ 76 w 81"/>
                <a:gd name="T29" fmla="*/ 49 h 74"/>
                <a:gd name="T30" fmla="*/ 61 w 81"/>
                <a:gd name="T31" fmla="*/ 43 h 74"/>
                <a:gd name="T32" fmla="*/ 63 w 81"/>
                <a:gd name="T33" fmla="*/ 48 h 74"/>
                <a:gd name="T34" fmla="*/ 40 w 81"/>
                <a:gd name="T35" fmla="*/ 58 h 74"/>
                <a:gd name="T36" fmla="*/ 18 w 81"/>
                <a:gd name="T37" fmla="*/ 48 h 74"/>
                <a:gd name="T38" fmla="*/ 20 w 81"/>
                <a:gd name="T39" fmla="*/ 43 h 74"/>
                <a:gd name="T40" fmla="*/ 4 w 81"/>
                <a:gd name="T41" fmla="*/ 49 h 74"/>
                <a:gd name="T42" fmla="*/ 4 w 81"/>
                <a:gd name="T43" fmla="*/ 57 h 74"/>
                <a:gd name="T44" fmla="*/ 33 w 81"/>
                <a:gd name="T45" fmla="*/ 72 h 74"/>
                <a:gd name="T46" fmla="*/ 48 w 81"/>
                <a:gd name="T47" fmla="*/ 72 h 74"/>
                <a:gd name="T48" fmla="*/ 77 w 81"/>
                <a:gd name="T49" fmla="*/ 57 h 74"/>
                <a:gd name="T50" fmla="*/ 76 w 81"/>
                <a:gd name="T51" fmla="*/ 4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1" h="74">
                  <a:moveTo>
                    <a:pt x="40" y="45"/>
                  </a:moveTo>
                  <a:cubicBezTo>
                    <a:pt x="50" y="45"/>
                    <a:pt x="58" y="42"/>
                    <a:pt x="59" y="38"/>
                  </a:cubicBezTo>
                  <a:cubicBezTo>
                    <a:pt x="57" y="34"/>
                    <a:pt x="56" y="29"/>
                    <a:pt x="54" y="25"/>
                  </a:cubicBezTo>
                  <a:cubicBezTo>
                    <a:pt x="53" y="28"/>
                    <a:pt x="47" y="30"/>
                    <a:pt x="40" y="30"/>
                  </a:cubicBezTo>
                  <a:cubicBezTo>
                    <a:pt x="33" y="30"/>
                    <a:pt x="27" y="28"/>
                    <a:pt x="26" y="25"/>
                  </a:cubicBezTo>
                  <a:cubicBezTo>
                    <a:pt x="25" y="29"/>
                    <a:pt x="23" y="34"/>
                    <a:pt x="22" y="38"/>
                  </a:cubicBezTo>
                  <a:cubicBezTo>
                    <a:pt x="22" y="42"/>
                    <a:pt x="30" y="45"/>
                    <a:pt x="40" y="45"/>
                  </a:cubicBezTo>
                  <a:close/>
                  <a:moveTo>
                    <a:pt x="40" y="18"/>
                  </a:moveTo>
                  <a:cubicBezTo>
                    <a:pt x="45" y="18"/>
                    <a:pt x="49" y="16"/>
                    <a:pt x="50" y="14"/>
                  </a:cubicBezTo>
                  <a:cubicBezTo>
                    <a:pt x="49" y="9"/>
                    <a:pt x="47" y="5"/>
                    <a:pt x="46" y="3"/>
                  </a:cubicBezTo>
                  <a:cubicBezTo>
                    <a:pt x="46" y="1"/>
                    <a:pt x="43" y="0"/>
                    <a:pt x="40" y="0"/>
                  </a:cubicBezTo>
                  <a:cubicBezTo>
                    <a:pt x="38" y="0"/>
                    <a:pt x="35" y="1"/>
                    <a:pt x="34" y="3"/>
                  </a:cubicBezTo>
                  <a:cubicBezTo>
                    <a:pt x="33" y="5"/>
                    <a:pt x="32" y="9"/>
                    <a:pt x="30" y="14"/>
                  </a:cubicBezTo>
                  <a:cubicBezTo>
                    <a:pt x="31" y="16"/>
                    <a:pt x="36" y="18"/>
                    <a:pt x="40" y="18"/>
                  </a:cubicBezTo>
                  <a:close/>
                  <a:moveTo>
                    <a:pt x="76" y="49"/>
                  </a:moveTo>
                  <a:cubicBezTo>
                    <a:pt x="61" y="43"/>
                    <a:pt x="61" y="43"/>
                    <a:pt x="61" y="43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53"/>
                    <a:pt x="52" y="58"/>
                    <a:pt x="40" y="58"/>
                  </a:cubicBezTo>
                  <a:cubicBezTo>
                    <a:pt x="28" y="58"/>
                    <a:pt x="18" y="53"/>
                    <a:pt x="18" y="48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0" y="51"/>
                    <a:pt x="0" y="54"/>
                    <a:pt x="4" y="57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7" y="74"/>
                    <a:pt x="44" y="74"/>
                    <a:pt x="48" y="72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81" y="54"/>
                    <a:pt x="81" y="51"/>
                    <a:pt x="76" y="4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1990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wide screen (Agency)">
  <a:themeElements>
    <a:clrScheme name="Neutral (Agency) (26 April 2011) 2">
      <a:dk1>
        <a:srgbClr val="000000"/>
      </a:dk1>
      <a:lt1>
        <a:srgbClr val="FFFFFF"/>
      </a:lt1>
      <a:dk2>
        <a:srgbClr val="003399"/>
      </a:dk2>
      <a:lt2>
        <a:srgbClr val="6D6F71"/>
      </a:lt2>
      <a:accent1>
        <a:srgbClr val="E1E3F2"/>
      </a:accent1>
      <a:accent2>
        <a:srgbClr val="E98300"/>
      </a:accent2>
      <a:accent3>
        <a:srgbClr val="FFFFFF"/>
      </a:accent3>
      <a:accent4>
        <a:srgbClr val="000000"/>
      </a:accent4>
      <a:accent5>
        <a:srgbClr val="EEEFF7"/>
      </a:accent5>
      <a:accent6>
        <a:srgbClr val="D37600"/>
      </a:accent6>
      <a:hlink>
        <a:srgbClr val="0098DB"/>
      </a:hlink>
      <a:folHlink>
        <a:srgbClr val="983222"/>
      </a:folHlink>
    </a:clrScheme>
    <a:fontScheme name="Neutral (Agency) (26 April 2011)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Neutral (Agency) (26 April 2011) 1">
        <a:dk1>
          <a:srgbClr val="404040"/>
        </a:dk1>
        <a:lt1>
          <a:srgbClr val="FFFFFF"/>
        </a:lt1>
        <a:dk2>
          <a:srgbClr val="003399"/>
        </a:dk2>
        <a:lt2>
          <a:srgbClr val="FFFFFF"/>
        </a:lt2>
        <a:accent1>
          <a:srgbClr val="E1E4F3"/>
        </a:accent1>
        <a:accent2>
          <a:srgbClr val="E98300"/>
        </a:accent2>
        <a:accent3>
          <a:srgbClr val="AAADCA"/>
        </a:accent3>
        <a:accent4>
          <a:srgbClr val="DADADA"/>
        </a:accent4>
        <a:accent5>
          <a:srgbClr val="EEEFF8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al (Agency) (26 April 2011) 2">
        <a:dk1>
          <a:srgbClr val="000000"/>
        </a:dk1>
        <a:lt1>
          <a:srgbClr val="FFFFFF"/>
        </a:lt1>
        <a:dk2>
          <a:srgbClr val="003399"/>
        </a:dk2>
        <a:lt2>
          <a:srgbClr val="6D6F71"/>
        </a:lt2>
        <a:accent1>
          <a:srgbClr val="E1E3F2"/>
        </a:accent1>
        <a:accent2>
          <a:srgbClr val="E98300"/>
        </a:accent2>
        <a:accent3>
          <a:srgbClr val="FFFFFF"/>
        </a:accent3>
        <a:accent4>
          <a:srgbClr val="000000"/>
        </a:accent4>
        <a:accent5>
          <a:srgbClr val="EEEFF7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ptional smaller screen (Agency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utral (Agency) (26 April 2011)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lg" len="med"/>
        </a:ln>
        <a:extLst/>
      </a:spPr>
      <a:bodyPr vert="horz" wrap="square" lIns="72000" tIns="72000" rIns="72000" bIns="72000" numCol="1" rtlCol="0" anchor="ctr" anchorCtr="0" compatLnSpc="1">
        <a:prstTxWarp prst="textNoShape">
          <a:avLst/>
        </a:prstTxWarp>
        <a:noAutofit/>
      </a:bodyPr>
      <a:lstStyle>
        <a:defPPr marL="77788" indent="7938" algn="l">
          <a:defRPr sz="800" b="1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utral (Agency) (26 April 2011) 1">
        <a:dk1>
          <a:srgbClr val="404040"/>
        </a:dk1>
        <a:lt1>
          <a:srgbClr val="FFFFFF"/>
        </a:lt1>
        <a:dk2>
          <a:srgbClr val="003399"/>
        </a:dk2>
        <a:lt2>
          <a:srgbClr val="FFFFFF"/>
        </a:lt2>
        <a:accent1>
          <a:srgbClr val="E1E4F3"/>
        </a:accent1>
        <a:accent2>
          <a:srgbClr val="E98300"/>
        </a:accent2>
        <a:accent3>
          <a:srgbClr val="AAADCA"/>
        </a:accent3>
        <a:accent4>
          <a:srgbClr val="DADADA"/>
        </a:accent4>
        <a:accent5>
          <a:srgbClr val="EEEFF8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al (Agency) (26 April 2011) 2">
        <a:dk1>
          <a:srgbClr val="000000"/>
        </a:dk1>
        <a:lt1>
          <a:srgbClr val="FFFFFF"/>
        </a:lt1>
        <a:dk2>
          <a:srgbClr val="003399"/>
        </a:dk2>
        <a:lt2>
          <a:srgbClr val="6D6F71"/>
        </a:lt2>
        <a:accent1>
          <a:srgbClr val="E1E3F2"/>
        </a:accent1>
        <a:accent2>
          <a:srgbClr val="E98300"/>
        </a:accent2>
        <a:accent3>
          <a:srgbClr val="FFFFFF"/>
        </a:accent3>
        <a:accent4>
          <a:srgbClr val="000000"/>
        </a:accent4>
        <a:accent5>
          <a:srgbClr val="EEEFF7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2166</Words>
  <Application>Microsoft Office PowerPoint</Application>
  <PresentationFormat>Bildschirmpräsentation (4:3)</PresentationFormat>
  <Paragraphs>512</Paragraphs>
  <Slides>19</Slides>
  <Notes>4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Verdana</vt:lpstr>
      <vt:lpstr>Default wide screen (Agency)</vt:lpstr>
      <vt:lpstr>Optional smaller screen (Agency)</vt:lpstr>
      <vt:lpstr>RMS &amp; OMS Update to SPOR change liaisons</vt:lpstr>
      <vt:lpstr>PowerPoint-Präsentation</vt:lpstr>
      <vt:lpstr>PowerPoint-Präsentation</vt:lpstr>
      <vt:lpstr>PowerPoint-Präsentation</vt:lpstr>
      <vt:lpstr>SPOR user roles vs. functionality</vt:lpstr>
      <vt:lpstr>PowerPoint-Präsentation</vt:lpstr>
      <vt:lpstr>PowerPoint-Präsentation</vt:lpstr>
      <vt:lpstr>RMS content </vt:lpstr>
      <vt:lpstr>PowerPoint-Präsentation</vt:lpstr>
      <vt:lpstr>OMS content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Thank you</vt:lpstr>
      <vt:lpstr>Annex</vt:lpstr>
      <vt:lpstr>RMS SLAs in detail - DRAFT</vt:lpstr>
      <vt:lpstr>OMS SLAs in detail - DRAFT</vt:lpstr>
    </vt:vector>
  </TitlesOfParts>
  <Company>European Medicines Agency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Bianca Anamaria Ardelean</dc:creator>
  <cp:lastModifiedBy>Tschorn Ursula</cp:lastModifiedBy>
  <cp:revision>475</cp:revision>
  <cp:lastPrinted>2017-06-12T12:48:52Z</cp:lastPrinted>
  <dcterms:created xsi:type="dcterms:W3CDTF">2017-05-16T12:22:57Z</dcterms:created>
  <dcterms:modified xsi:type="dcterms:W3CDTF">2017-06-13T08:03:36Z</dcterms:modified>
</cp:coreProperties>
</file>